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74" r:id="rId2"/>
    <p:sldId id="460" r:id="rId3"/>
    <p:sldId id="449" r:id="rId4"/>
    <p:sldId id="450" r:id="rId5"/>
    <p:sldId id="456" r:id="rId6"/>
    <p:sldId id="457" r:id="rId7"/>
    <p:sldId id="451" r:id="rId8"/>
    <p:sldId id="453" r:id="rId9"/>
    <p:sldId id="454" r:id="rId10"/>
    <p:sldId id="455" r:id="rId11"/>
    <p:sldId id="448" r:id="rId12"/>
    <p:sldId id="459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81" r:id="rId28"/>
    <p:sldId id="476" r:id="rId29"/>
    <p:sldId id="480" r:id="rId30"/>
    <p:sldId id="478" r:id="rId31"/>
    <p:sldId id="479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22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5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7.xml"/><Relationship Id="rId5" Type="http://schemas.openxmlformats.org/officeDocument/2006/relationships/slide" Target="slide30.xml"/><Relationship Id="rId4" Type="http://schemas.openxmlformats.org/officeDocument/2006/relationships/slide" Target="slide2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268760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>
                <a:latin typeface="Calibri" panose="020F0502020204030204" pitchFamily="34" charset="0"/>
              </a:rPr>
              <a:t>4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分数的意义和性质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59645" y="3534107"/>
            <a:ext cx="3789819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   通分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379789"/>
            <a:ext cx="7929618" cy="769441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  </a:t>
            </a:r>
            <a:r>
              <a:rPr lang="zh-CN" altLang="en-US" sz="44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通  分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468313" y="4529138"/>
            <a:ext cx="8064500" cy="1202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像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这样，把异分母分数分别化成和原来分数相等的同分母分数，叫做</a:t>
            </a:r>
            <a:r>
              <a:rPr lang="zh-CN" altLang="en-US" sz="3600" b="1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通分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489573" y="919923"/>
            <a:ext cx="415796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600" dirty="0" smtClean="0"/>
              <a:t>2</a:t>
            </a:r>
            <a:endParaRPr lang="en-US" altLang="zh-CN" sz="3600" dirty="0" smtClean="0"/>
          </a:p>
          <a:p>
            <a:r>
              <a:rPr lang="en-US" altLang="zh-CN" sz="3600" dirty="0" smtClean="0"/>
              <a:t>5</a:t>
            </a:r>
            <a:endParaRPr lang="zh-CN" altLang="zh-CN" sz="3600" dirty="0"/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952264" y="1199232"/>
            <a:ext cx="4476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600" dirty="0"/>
              <a:t>=</a:t>
            </a:r>
          </a:p>
        </p:txBody>
      </p:sp>
      <p:sp>
        <p:nvSpPr>
          <p:cNvPr id="41" name="Text Box 6"/>
          <p:cNvSpPr txBox="1">
            <a:spLocks noChangeArrowheads="1"/>
          </p:cNvSpPr>
          <p:nvPr/>
        </p:nvSpPr>
        <p:spPr bwMode="auto">
          <a:xfrm>
            <a:off x="1376126" y="908720"/>
            <a:ext cx="1113103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600" dirty="0" smtClean="0"/>
              <a:t>2</a:t>
            </a:r>
            <a:r>
              <a:rPr lang="en-US" altLang="zh-CN" sz="3600" dirty="0" smtClean="0"/>
              <a:t>×4</a:t>
            </a:r>
            <a:endParaRPr lang="zh-CN" altLang="zh-CN" sz="3600" dirty="0"/>
          </a:p>
          <a:p>
            <a:r>
              <a:rPr lang="en-US" altLang="zh-CN" sz="3600" dirty="0" smtClean="0"/>
              <a:t>5×4</a:t>
            </a:r>
            <a:endParaRPr lang="zh-CN" altLang="zh-CN" sz="3600" dirty="0"/>
          </a:p>
        </p:txBody>
      </p:sp>
      <p:sp>
        <p:nvSpPr>
          <p:cNvPr id="42" name="Text Box 7"/>
          <p:cNvSpPr txBox="1">
            <a:spLocks noChangeArrowheads="1"/>
          </p:cNvSpPr>
          <p:nvPr/>
        </p:nvSpPr>
        <p:spPr bwMode="auto">
          <a:xfrm>
            <a:off x="2705570" y="1194560"/>
            <a:ext cx="4476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600"/>
              <a:t>=</a:t>
            </a:r>
          </a:p>
        </p:txBody>
      </p:sp>
      <p:sp>
        <p:nvSpPr>
          <p:cNvPr id="43" name="Text Box 8"/>
          <p:cNvSpPr txBox="1">
            <a:spLocks noChangeArrowheads="1"/>
          </p:cNvSpPr>
          <p:nvPr/>
        </p:nvSpPr>
        <p:spPr bwMode="auto">
          <a:xfrm>
            <a:off x="3048470" y="919923"/>
            <a:ext cx="649835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3600" dirty="0" smtClean="0"/>
              <a:t>8</a:t>
            </a:r>
            <a:endParaRPr lang="zh-CN" altLang="zh-CN" sz="3600" dirty="0"/>
          </a:p>
          <a:p>
            <a:r>
              <a:rPr lang="en-US" altLang="zh-CN" sz="3600" dirty="0" smtClean="0"/>
              <a:t>20</a:t>
            </a:r>
            <a:endParaRPr lang="zh-CN" altLang="zh-CN" sz="3600" dirty="0"/>
          </a:p>
        </p:txBody>
      </p:sp>
      <p:sp>
        <p:nvSpPr>
          <p:cNvPr id="44" name="Line 14"/>
          <p:cNvSpPr>
            <a:spLocks noChangeShapeType="1"/>
          </p:cNvSpPr>
          <p:nvPr/>
        </p:nvSpPr>
        <p:spPr bwMode="auto">
          <a:xfrm>
            <a:off x="500686" y="1497772"/>
            <a:ext cx="404684" cy="14287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5" name="Line 15"/>
          <p:cNvSpPr>
            <a:spLocks noChangeShapeType="1"/>
          </p:cNvSpPr>
          <p:nvPr/>
        </p:nvSpPr>
        <p:spPr bwMode="auto">
          <a:xfrm>
            <a:off x="1337418" y="1515145"/>
            <a:ext cx="1277937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6" name="Line 16"/>
          <p:cNvSpPr>
            <a:spLocks noChangeShapeType="1"/>
          </p:cNvSpPr>
          <p:nvPr/>
        </p:nvSpPr>
        <p:spPr bwMode="auto">
          <a:xfrm>
            <a:off x="3153245" y="1512060"/>
            <a:ext cx="503237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4771590" y="920172"/>
            <a:ext cx="415796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600" dirty="0" smtClean="0"/>
              <a:t>1</a:t>
            </a:r>
          </a:p>
          <a:p>
            <a:r>
              <a:rPr lang="en-US" altLang="zh-CN" sz="3600" dirty="0" smtClean="0"/>
              <a:t>4</a:t>
            </a:r>
            <a:endParaRPr lang="zh-CN" altLang="zh-CN" sz="3600" dirty="0"/>
          </a:p>
        </p:txBody>
      </p:sp>
      <p:sp>
        <p:nvSpPr>
          <p:cNvPr id="48" name="Text Box 5"/>
          <p:cNvSpPr txBox="1">
            <a:spLocks noChangeArrowheads="1"/>
          </p:cNvSpPr>
          <p:nvPr/>
        </p:nvSpPr>
        <p:spPr bwMode="auto">
          <a:xfrm>
            <a:off x="5234281" y="1199481"/>
            <a:ext cx="4476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600" dirty="0"/>
              <a:t>=</a:t>
            </a:r>
          </a:p>
        </p:txBody>
      </p:sp>
      <p:sp>
        <p:nvSpPr>
          <p:cNvPr id="49" name="Text Box 6"/>
          <p:cNvSpPr txBox="1">
            <a:spLocks noChangeArrowheads="1"/>
          </p:cNvSpPr>
          <p:nvPr/>
        </p:nvSpPr>
        <p:spPr bwMode="auto">
          <a:xfrm>
            <a:off x="5658143" y="908969"/>
            <a:ext cx="1113103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600" dirty="0" smtClean="0"/>
              <a:t>1×5</a:t>
            </a:r>
            <a:endParaRPr lang="zh-CN" altLang="zh-CN" sz="3600" dirty="0"/>
          </a:p>
          <a:p>
            <a:r>
              <a:rPr lang="en-US" altLang="zh-CN" sz="3600" dirty="0" smtClean="0"/>
              <a:t>4×5</a:t>
            </a:r>
            <a:endParaRPr lang="zh-CN" altLang="zh-CN" sz="3600" dirty="0"/>
          </a:p>
        </p:txBody>
      </p:sp>
      <p:sp>
        <p:nvSpPr>
          <p:cNvPr id="50" name="Text Box 7"/>
          <p:cNvSpPr txBox="1">
            <a:spLocks noChangeArrowheads="1"/>
          </p:cNvSpPr>
          <p:nvPr/>
        </p:nvSpPr>
        <p:spPr bwMode="auto">
          <a:xfrm>
            <a:off x="6987587" y="1194809"/>
            <a:ext cx="4476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zh-CN" sz="3600"/>
              <a:t>=</a:t>
            </a:r>
          </a:p>
        </p:txBody>
      </p:sp>
      <p:sp>
        <p:nvSpPr>
          <p:cNvPr id="51" name="Text Box 8"/>
          <p:cNvSpPr txBox="1">
            <a:spLocks noChangeArrowheads="1"/>
          </p:cNvSpPr>
          <p:nvPr/>
        </p:nvSpPr>
        <p:spPr bwMode="auto">
          <a:xfrm>
            <a:off x="7330487" y="920172"/>
            <a:ext cx="649835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3600" dirty="0" smtClean="0"/>
              <a:t>5</a:t>
            </a:r>
            <a:endParaRPr lang="zh-CN" altLang="zh-CN" sz="3600" dirty="0"/>
          </a:p>
          <a:p>
            <a:r>
              <a:rPr lang="en-US" altLang="zh-CN" sz="3600" dirty="0" smtClean="0"/>
              <a:t>20</a:t>
            </a:r>
            <a:endParaRPr lang="zh-CN" altLang="zh-CN" sz="3600" dirty="0"/>
          </a:p>
        </p:txBody>
      </p:sp>
      <p:sp>
        <p:nvSpPr>
          <p:cNvPr id="52" name="Line 14"/>
          <p:cNvSpPr>
            <a:spLocks noChangeShapeType="1"/>
          </p:cNvSpPr>
          <p:nvPr/>
        </p:nvSpPr>
        <p:spPr bwMode="auto">
          <a:xfrm>
            <a:off x="4782703" y="1498021"/>
            <a:ext cx="404684" cy="14287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53" name="Line 15"/>
          <p:cNvSpPr>
            <a:spLocks noChangeShapeType="1"/>
          </p:cNvSpPr>
          <p:nvPr/>
        </p:nvSpPr>
        <p:spPr bwMode="auto">
          <a:xfrm>
            <a:off x="5619435" y="1515394"/>
            <a:ext cx="1277937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54" name="Line 16"/>
          <p:cNvSpPr>
            <a:spLocks noChangeShapeType="1"/>
          </p:cNvSpPr>
          <p:nvPr/>
        </p:nvSpPr>
        <p:spPr bwMode="auto">
          <a:xfrm>
            <a:off x="7435262" y="1512309"/>
            <a:ext cx="503237" cy="0"/>
          </a:xfrm>
          <a:prstGeom prst="line">
            <a:avLst/>
          </a:prstGeom>
          <a:noFill/>
          <a:ln w="38100" cmpd="sng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grpSp>
        <p:nvGrpSpPr>
          <p:cNvPr id="55" name="Group 29"/>
          <p:cNvGrpSpPr/>
          <p:nvPr/>
        </p:nvGrpSpPr>
        <p:grpSpPr bwMode="auto">
          <a:xfrm>
            <a:off x="3506705" y="2036707"/>
            <a:ext cx="1411288" cy="1355725"/>
            <a:chOff x="-35" y="-139"/>
            <a:chExt cx="889" cy="854"/>
          </a:xfrm>
        </p:grpSpPr>
        <p:grpSp>
          <p:nvGrpSpPr>
            <p:cNvPr id="56" name="Group 30"/>
            <p:cNvGrpSpPr/>
            <p:nvPr/>
          </p:nvGrpSpPr>
          <p:grpSpPr bwMode="auto">
            <a:xfrm>
              <a:off x="-35" y="-120"/>
              <a:ext cx="290" cy="835"/>
              <a:chOff x="-52" y="-120"/>
              <a:chExt cx="431" cy="835"/>
            </a:xfrm>
          </p:grpSpPr>
          <p:sp>
            <p:nvSpPr>
              <p:cNvPr id="61" name="Rectangle 31"/>
              <p:cNvSpPr>
                <a:spLocks noChangeArrowheads="1"/>
              </p:cNvSpPr>
              <p:nvPr/>
            </p:nvSpPr>
            <p:spPr bwMode="auto">
              <a:xfrm>
                <a:off x="-37" y="-120"/>
                <a:ext cx="410" cy="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4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</a:p>
              <a:p>
                <a:pPr algn="ctr"/>
                <a:r>
                  <a:rPr lang="en-US" altLang="zh-CN" sz="4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</a:p>
            </p:txBody>
          </p:sp>
          <p:sp>
            <p:nvSpPr>
              <p:cNvPr id="62" name="Line 32"/>
              <p:cNvSpPr>
                <a:spLocks noChangeShapeType="1"/>
              </p:cNvSpPr>
              <p:nvPr/>
            </p:nvSpPr>
            <p:spPr bwMode="auto">
              <a:xfrm>
                <a:off x="-52" y="297"/>
                <a:ext cx="431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60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57" name="Group 33"/>
            <p:cNvGrpSpPr/>
            <p:nvPr/>
          </p:nvGrpSpPr>
          <p:grpSpPr bwMode="auto">
            <a:xfrm>
              <a:off x="565" y="-139"/>
              <a:ext cx="289" cy="835"/>
              <a:chOff x="-37" y="-139"/>
              <a:chExt cx="429" cy="835"/>
            </a:xfrm>
          </p:grpSpPr>
          <p:sp>
            <p:nvSpPr>
              <p:cNvPr id="59" name="Rectangle 34"/>
              <p:cNvSpPr>
                <a:spLocks noChangeArrowheads="1"/>
              </p:cNvSpPr>
              <p:nvPr/>
            </p:nvSpPr>
            <p:spPr bwMode="auto">
              <a:xfrm>
                <a:off x="-37" y="-139"/>
                <a:ext cx="410" cy="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4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</a:p>
              <a:p>
                <a:pPr algn="ctr"/>
                <a:r>
                  <a:rPr lang="en-US" altLang="zh-CN" sz="4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</a:p>
            </p:txBody>
          </p:sp>
          <p:sp>
            <p:nvSpPr>
              <p:cNvPr id="60" name="Line 35"/>
              <p:cNvSpPr>
                <a:spLocks noChangeShapeType="1"/>
              </p:cNvSpPr>
              <p:nvPr/>
            </p:nvSpPr>
            <p:spPr bwMode="auto">
              <a:xfrm>
                <a:off x="-18" y="297"/>
                <a:ext cx="410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60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58" name="Oval 36"/>
            <p:cNvSpPr>
              <a:spLocks noChangeArrowheads="1"/>
            </p:cNvSpPr>
            <p:nvPr/>
          </p:nvSpPr>
          <p:spPr bwMode="auto">
            <a:xfrm>
              <a:off x="280" y="171"/>
              <a:ext cx="255" cy="2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66"/>
              </a:solidFill>
              <a:round/>
            </a:ln>
          </p:spPr>
          <p:txBody>
            <a:bodyPr wrap="none" lIns="90000" tIns="46800" rIns="90000" bIns="468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3349" name="Rectangle 37"/>
          <p:cNvSpPr>
            <a:spLocks noChangeArrowheads="1"/>
          </p:cNvSpPr>
          <p:nvPr/>
        </p:nvSpPr>
        <p:spPr bwMode="auto">
          <a:xfrm>
            <a:off x="3938753" y="2426398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＞</a:t>
            </a:r>
          </a:p>
        </p:txBody>
      </p:sp>
      <p:sp>
        <p:nvSpPr>
          <p:cNvPr id="63" name="Rectangle 6"/>
          <p:cNvSpPr>
            <a:spLocks noChangeArrowheads="1"/>
          </p:cNvSpPr>
          <p:nvPr/>
        </p:nvSpPr>
        <p:spPr bwMode="auto">
          <a:xfrm>
            <a:off x="1461487" y="3562413"/>
            <a:ext cx="6062841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答：黄豆的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蛋白质含量比较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高。</a:t>
            </a:r>
            <a:endParaRPr lang="en-US" altLang="zh-CN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39" grpId="0" autoUpdateAnimBg="0"/>
      <p:bldP spid="40" grpId="0" autoUpdateAnimBg="0"/>
      <p:bldP spid="41" grpId="0" autoUpdateAnimBg="0"/>
      <p:bldP spid="42" grpId="0" autoUpdateAnimBg="0"/>
      <p:bldP spid="43" grpId="0" autoUpdateAnimBg="0"/>
      <p:bldP spid="44" grpId="0" animBg="1"/>
      <p:bldP spid="45" grpId="0" animBg="1"/>
      <p:bldP spid="46" grpId="0" animBg="1"/>
      <p:bldP spid="47" grpId="0" autoUpdateAnimBg="0"/>
      <p:bldP spid="48" grpId="0" autoUpdateAnimBg="0"/>
      <p:bldP spid="49" grpId="0" autoUpdateAnimBg="0"/>
      <p:bldP spid="50" grpId="0" autoUpdateAnimBg="0"/>
      <p:bldP spid="51" grpId="0" autoUpdateAnimBg="0"/>
      <p:bldP spid="52" grpId="0" animBg="1"/>
      <p:bldP spid="53" grpId="0" animBg="1"/>
      <p:bldP spid="54" grpId="0" animBg="1"/>
      <p:bldP spid="13349" grpId="0" autoUpdateAnimBg="0"/>
      <p:bldP spid="6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35496" y="1268760"/>
            <a:ext cx="8856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在○中填上“＞”“＜”或“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”。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188381" y="3409881"/>
            <a:ext cx="88463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说一说，应该怎样比较分数的大小。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grpSp>
        <p:nvGrpSpPr>
          <p:cNvPr id="8" name="Group 2"/>
          <p:cNvGrpSpPr/>
          <p:nvPr/>
        </p:nvGrpSpPr>
        <p:grpSpPr bwMode="auto">
          <a:xfrm>
            <a:off x="218805" y="2024408"/>
            <a:ext cx="1684339" cy="1201738"/>
            <a:chOff x="-34" y="-84"/>
            <a:chExt cx="1061" cy="757"/>
          </a:xfrm>
        </p:grpSpPr>
        <p:grpSp>
          <p:nvGrpSpPr>
            <p:cNvPr id="9" name="Group 3"/>
            <p:cNvGrpSpPr/>
            <p:nvPr/>
          </p:nvGrpSpPr>
          <p:grpSpPr bwMode="auto">
            <a:xfrm>
              <a:off x="-34" y="-84"/>
              <a:ext cx="405" cy="757"/>
              <a:chOff x="-39" y="-84"/>
              <a:chExt cx="466" cy="757"/>
            </a:xfrm>
          </p:grpSpPr>
          <p:sp>
            <p:nvSpPr>
              <p:cNvPr id="15" name="Rectangle 4"/>
              <p:cNvSpPr>
                <a:spLocks noChangeArrowheads="1"/>
              </p:cNvSpPr>
              <p:nvPr/>
            </p:nvSpPr>
            <p:spPr bwMode="auto">
              <a:xfrm>
                <a:off x="-39" y="-84"/>
                <a:ext cx="466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</a:p>
              <a:p>
                <a:pPr algn="ctr"/>
                <a:r>
                  <a: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rPr>
                  <a:t>13</a:t>
                </a:r>
              </a:p>
            </p:txBody>
          </p:sp>
          <p:sp>
            <p:nvSpPr>
              <p:cNvPr id="16" name="Line 5"/>
              <p:cNvSpPr>
                <a:spLocks noChangeShapeType="1"/>
              </p:cNvSpPr>
              <p:nvPr/>
            </p:nvSpPr>
            <p:spPr bwMode="auto">
              <a:xfrm>
                <a:off x="66" y="297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grpSp>
          <p:nvGrpSpPr>
            <p:cNvPr id="11" name="Group 6"/>
            <p:cNvGrpSpPr/>
            <p:nvPr/>
          </p:nvGrpSpPr>
          <p:grpSpPr bwMode="auto">
            <a:xfrm>
              <a:off x="622" y="-84"/>
              <a:ext cx="405" cy="757"/>
              <a:chOff x="-39" y="-84"/>
              <a:chExt cx="468" cy="757"/>
            </a:xfrm>
          </p:grpSpPr>
          <p:sp>
            <p:nvSpPr>
              <p:cNvPr id="13" name="Rectangle 7"/>
              <p:cNvSpPr>
                <a:spLocks noChangeArrowheads="1"/>
              </p:cNvSpPr>
              <p:nvPr/>
            </p:nvSpPr>
            <p:spPr bwMode="auto">
              <a:xfrm>
                <a:off x="-39" y="-84"/>
                <a:ext cx="468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algn="ctr"/>
                <a:r>
                  <a: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rPr>
                  <a:t>13</a:t>
                </a:r>
              </a:p>
            </p:txBody>
          </p:sp>
          <p:sp>
            <p:nvSpPr>
              <p:cNvPr id="14" name="Line 8"/>
              <p:cNvSpPr>
                <a:spLocks noChangeShapeType="1"/>
              </p:cNvSpPr>
              <p:nvPr/>
            </p:nvSpPr>
            <p:spPr bwMode="auto">
              <a:xfrm>
                <a:off x="67" y="297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sp>
          <p:nvSpPr>
            <p:cNvPr id="12" name="Oval 9"/>
            <p:cNvSpPr>
              <a:spLocks noChangeArrowheads="1"/>
            </p:cNvSpPr>
            <p:nvPr/>
          </p:nvSpPr>
          <p:spPr bwMode="auto">
            <a:xfrm>
              <a:off x="369" y="171"/>
              <a:ext cx="255" cy="2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66"/>
              </a:solidFill>
              <a:round/>
            </a:ln>
          </p:spPr>
          <p:txBody>
            <a:bodyPr wrap="none" lIns="90000" tIns="46800" rIns="90000" bIns="468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 b="1" baseline="3000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704755" y="2312787"/>
            <a:ext cx="645026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＜</a:t>
            </a:r>
          </a:p>
        </p:txBody>
      </p:sp>
      <p:grpSp>
        <p:nvGrpSpPr>
          <p:cNvPr id="18" name="Group 21"/>
          <p:cNvGrpSpPr/>
          <p:nvPr/>
        </p:nvGrpSpPr>
        <p:grpSpPr bwMode="auto">
          <a:xfrm>
            <a:off x="2595069" y="2024408"/>
            <a:ext cx="1349376" cy="1201738"/>
            <a:chOff x="-17" y="-84"/>
            <a:chExt cx="850" cy="757"/>
          </a:xfrm>
        </p:grpSpPr>
        <p:grpSp>
          <p:nvGrpSpPr>
            <p:cNvPr id="19" name="Group 22"/>
            <p:cNvGrpSpPr/>
            <p:nvPr/>
          </p:nvGrpSpPr>
          <p:grpSpPr bwMode="auto">
            <a:xfrm>
              <a:off x="-17" y="-84"/>
              <a:ext cx="260" cy="757"/>
              <a:chOff x="-25" y="-84"/>
              <a:chExt cx="385" cy="757"/>
            </a:xfrm>
          </p:grpSpPr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-25" y="-84"/>
                <a:ext cx="385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5" name="Line 24"/>
              <p:cNvSpPr>
                <a:spLocks noChangeShapeType="1"/>
              </p:cNvSpPr>
              <p:nvPr/>
            </p:nvSpPr>
            <p:spPr bwMode="auto">
              <a:xfrm>
                <a:off x="40" y="297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grpSp>
          <p:nvGrpSpPr>
            <p:cNvPr id="20" name="Group 25"/>
            <p:cNvGrpSpPr/>
            <p:nvPr/>
          </p:nvGrpSpPr>
          <p:grpSpPr bwMode="auto">
            <a:xfrm>
              <a:off x="573" y="-84"/>
              <a:ext cx="260" cy="757"/>
              <a:chOff x="-25" y="-84"/>
              <a:chExt cx="385" cy="757"/>
            </a:xfrm>
          </p:grpSpPr>
          <p:sp>
            <p:nvSpPr>
              <p:cNvPr id="22" name="Rectangle 26"/>
              <p:cNvSpPr>
                <a:spLocks noChangeArrowheads="1"/>
              </p:cNvSpPr>
              <p:nvPr/>
            </p:nvSpPr>
            <p:spPr bwMode="auto">
              <a:xfrm>
                <a:off x="-25" y="-84"/>
                <a:ext cx="385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3" name="Line 27"/>
              <p:cNvSpPr>
                <a:spLocks noChangeShapeType="1"/>
              </p:cNvSpPr>
              <p:nvPr/>
            </p:nvSpPr>
            <p:spPr bwMode="auto">
              <a:xfrm>
                <a:off x="40" y="297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sp>
          <p:nvSpPr>
            <p:cNvPr id="21" name="Oval 28"/>
            <p:cNvSpPr>
              <a:spLocks noChangeArrowheads="1"/>
            </p:cNvSpPr>
            <p:nvPr/>
          </p:nvSpPr>
          <p:spPr bwMode="auto">
            <a:xfrm>
              <a:off x="280" y="171"/>
              <a:ext cx="255" cy="2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66"/>
              </a:solidFill>
              <a:round/>
            </a:ln>
          </p:spPr>
          <p:txBody>
            <a:bodyPr wrap="none" lIns="90000" tIns="46800" rIns="90000" bIns="468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 b="1" baseline="3000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26" name="Group 37"/>
          <p:cNvGrpSpPr/>
          <p:nvPr/>
        </p:nvGrpSpPr>
        <p:grpSpPr bwMode="auto">
          <a:xfrm>
            <a:off x="4827317" y="2024408"/>
            <a:ext cx="1349376" cy="1201738"/>
            <a:chOff x="-17" y="-84"/>
            <a:chExt cx="850" cy="757"/>
          </a:xfrm>
        </p:grpSpPr>
        <p:grpSp>
          <p:nvGrpSpPr>
            <p:cNvPr id="27" name="Group 38"/>
            <p:cNvGrpSpPr/>
            <p:nvPr/>
          </p:nvGrpSpPr>
          <p:grpSpPr bwMode="auto">
            <a:xfrm>
              <a:off x="-17" y="-84"/>
              <a:ext cx="260" cy="757"/>
              <a:chOff x="-25" y="-84"/>
              <a:chExt cx="385" cy="757"/>
            </a:xfrm>
          </p:grpSpPr>
          <p:sp>
            <p:nvSpPr>
              <p:cNvPr id="33" name="Rectangle 39"/>
              <p:cNvSpPr>
                <a:spLocks noChangeArrowheads="1"/>
              </p:cNvSpPr>
              <p:nvPr/>
            </p:nvSpPr>
            <p:spPr bwMode="auto">
              <a:xfrm>
                <a:off x="-25" y="-84"/>
                <a:ext cx="385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34" name="Line 40"/>
              <p:cNvSpPr>
                <a:spLocks noChangeShapeType="1"/>
              </p:cNvSpPr>
              <p:nvPr/>
            </p:nvSpPr>
            <p:spPr bwMode="auto">
              <a:xfrm>
                <a:off x="40" y="297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grpSp>
          <p:nvGrpSpPr>
            <p:cNvPr id="28" name="Group 41"/>
            <p:cNvGrpSpPr/>
            <p:nvPr/>
          </p:nvGrpSpPr>
          <p:grpSpPr bwMode="auto">
            <a:xfrm>
              <a:off x="573" y="-84"/>
              <a:ext cx="260" cy="757"/>
              <a:chOff x="-25" y="-84"/>
              <a:chExt cx="385" cy="757"/>
            </a:xfrm>
          </p:grpSpPr>
          <p:sp>
            <p:nvSpPr>
              <p:cNvPr id="30" name="Rectangle 42"/>
              <p:cNvSpPr>
                <a:spLocks noChangeArrowheads="1"/>
              </p:cNvSpPr>
              <p:nvPr/>
            </p:nvSpPr>
            <p:spPr bwMode="auto">
              <a:xfrm>
                <a:off x="-25" y="-84"/>
                <a:ext cx="385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32" name="Line 43"/>
              <p:cNvSpPr>
                <a:spLocks noChangeShapeType="1"/>
              </p:cNvSpPr>
              <p:nvPr/>
            </p:nvSpPr>
            <p:spPr bwMode="auto">
              <a:xfrm>
                <a:off x="40" y="297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sp>
          <p:nvSpPr>
            <p:cNvPr id="29" name="Oval 44"/>
            <p:cNvSpPr>
              <a:spLocks noChangeArrowheads="1"/>
            </p:cNvSpPr>
            <p:nvPr/>
          </p:nvSpPr>
          <p:spPr bwMode="auto">
            <a:xfrm>
              <a:off x="280" y="171"/>
              <a:ext cx="255" cy="2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66"/>
              </a:solidFill>
              <a:round/>
            </a:ln>
          </p:spPr>
          <p:txBody>
            <a:bodyPr wrap="none" lIns="90000" tIns="46800" rIns="90000" bIns="468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 b="1" baseline="3000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36" name="Rectangle 53"/>
          <p:cNvSpPr>
            <a:spLocks noChangeArrowheads="1"/>
          </p:cNvSpPr>
          <p:nvPr/>
        </p:nvSpPr>
        <p:spPr bwMode="auto">
          <a:xfrm>
            <a:off x="2990870" y="2312787"/>
            <a:ext cx="645026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＞</a:t>
            </a:r>
            <a:endParaRPr lang="zh-CN" altLang="en-US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Rectangle 54"/>
          <p:cNvSpPr>
            <a:spLocks noChangeArrowheads="1"/>
          </p:cNvSpPr>
          <p:nvPr/>
        </p:nvSpPr>
        <p:spPr bwMode="auto">
          <a:xfrm>
            <a:off x="5175154" y="2312787"/>
            <a:ext cx="645026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＞</a:t>
            </a:r>
          </a:p>
        </p:txBody>
      </p:sp>
      <p:grpSp>
        <p:nvGrpSpPr>
          <p:cNvPr id="38" name="Group 2"/>
          <p:cNvGrpSpPr/>
          <p:nvPr/>
        </p:nvGrpSpPr>
        <p:grpSpPr bwMode="auto">
          <a:xfrm>
            <a:off x="6860151" y="1995417"/>
            <a:ext cx="1689103" cy="1201738"/>
            <a:chOff x="-36" y="-84"/>
            <a:chExt cx="1064" cy="757"/>
          </a:xfrm>
        </p:grpSpPr>
        <p:grpSp>
          <p:nvGrpSpPr>
            <p:cNvPr id="39" name="Group 3"/>
            <p:cNvGrpSpPr/>
            <p:nvPr/>
          </p:nvGrpSpPr>
          <p:grpSpPr bwMode="auto">
            <a:xfrm>
              <a:off x="-36" y="-84"/>
              <a:ext cx="405" cy="757"/>
              <a:chOff x="-41" y="-84"/>
              <a:chExt cx="466" cy="757"/>
            </a:xfrm>
          </p:grpSpPr>
          <p:sp>
            <p:nvSpPr>
              <p:cNvPr id="44" name="Rectangle 4"/>
              <p:cNvSpPr>
                <a:spLocks noChangeArrowheads="1"/>
              </p:cNvSpPr>
              <p:nvPr/>
            </p:nvSpPr>
            <p:spPr bwMode="auto">
              <a:xfrm>
                <a:off x="-41" y="-84"/>
                <a:ext cx="466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30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45" name="Line 5"/>
              <p:cNvSpPr>
                <a:spLocks noChangeShapeType="1"/>
              </p:cNvSpPr>
              <p:nvPr/>
            </p:nvSpPr>
            <p:spPr bwMode="auto">
              <a:xfrm>
                <a:off x="66" y="297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grpSp>
          <p:nvGrpSpPr>
            <p:cNvPr id="40" name="Group 6"/>
            <p:cNvGrpSpPr/>
            <p:nvPr/>
          </p:nvGrpSpPr>
          <p:grpSpPr bwMode="auto">
            <a:xfrm>
              <a:off x="622" y="-84"/>
              <a:ext cx="406" cy="757"/>
              <a:chOff x="-39" y="-84"/>
              <a:chExt cx="468" cy="757"/>
            </a:xfrm>
          </p:grpSpPr>
          <p:sp>
            <p:nvSpPr>
              <p:cNvPr id="42" name="Rectangle 7"/>
              <p:cNvSpPr>
                <a:spLocks noChangeArrowheads="1"/>
              </p:cNvSpPr>
              <p:nvPr/>
            </p:nvSpPr>
            <p:spPr bwMode="auto">
              <a:xfrm>
                <a:off x="-39" y="-84"/>
                <a:ext cx="468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15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43" name="Line 8"/>
              <p:cNvSpPr>
                <a:spLocks noChangeShapeType="1"/>
              </p:cNvSpPr>
              <p:nvPr/>
            </p:nvSpPr>
            <p:spPr bwMode="auto">
              <a:xfrm>
                <a:off x="67" y="297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sp>
          <p:nvSpPr>
            <p:cNvPr id="41" name="Oval 9"/>
            <p:cNvSpPr>
              <a:spLocks noChangeArrowheads="1"/>
            </p:cNvSpPr>
            <p:nvPr/>
          </p:nvSpPr>
          <p:spPr bwMode="auto">
            <a:xfrm>
              <a:off x="369" y="171"/>
              <a:ext cx="255" cy="2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66"/>
              </a:solidFill>
              <a:round/>
            </a:ln>
          </p:spPr>
          <p:txBody>
            <a:bodyPr wrap="none" lIns="90000" tIns="46800" rIns="90000" bIns="468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 b="1" baseline="3000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46" name="Rectangle 10"/>
          <p:cNvSpPr>
            <a:spLocks noChangeArrowheads="1"/>
          </p:cNvSpPr>
          <p:nvPr/>
        </p:nvSpPr>
        <p:spPr bwMode="auto">
          <a:xfrm>
            <a:off x="7476721" y="2257269"/>
            <a:ext cx="414194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endParaRPr lang="zh-CN" altLang="en-US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Rectangle 57"/>
          <p:cNvSpPr>
            <a:spLocks noChangeArrowheads="1"/>
          </p:cNvSpPr>
          <p:nvPr/>
        </p:nvSpPr>
        <p:spPr bwMode="auto">
          <a:xfrm>
            <a:off x="228517" y="4067910"/>
            <a:ext cx="7755913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分母相同的分数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分子大的分数比较大。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8" name="Rectangle 57"/>
          <p:cNvSpPr>
            <a:spLocks noChangeArrowheads="1"/>
          </p:cNvSpPr>
          <p:nvPr/>
        </p:nvSpPr>
        <p:spPr bwMode="auto">
          <a:xfrm>
            <a:off x="246439" y="4652388"/>
            <a:ext cx="7755913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分子相同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的分数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分母小的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分数比较大。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9" name="Rectangle 57"/>
          <p:cNvSpPr>
            <a:spLocks noChangeArrowheads="1"/>
          </p:cNvSpPr>
          <p:nvPr/>
        </p:nvSpPr>
        <p:spPr bwMode="auto">
          <a:xfrm>
            <a:off x="294796" y="5310120"/>
            <a:ext cx="7755913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分母和分子都不相同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的分数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先通分，再按照同分母分数比较大小的方法进行比较。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7" grpId="0" autoUpdateAnimBg="0"/>
      <p:bldP spid="36" grpId="0" autoUpdateAnimBg="0"/>
      <p:bldP spid="37" grpId="0" autoUpdateAnimBg="0"/>
      <p:bldP spid="46" grpId="0" autoUpdateAnimBg="0"/>
      <p:bldP spid="47" grpId="0" autoUpdateAnimBg="0"/>
      <p:bldP spid="48" grpId="0" autoUpdateAnimBg="0"/>
      <p:bldP spid="4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83768" y="1572508"/>
            <a:ext cx="37444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通分的方法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什么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9025" y="2367586"/>
            <a:ext cx="87849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先求出原来分母的最小公倍数作公分母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endParaRPr lang="zh-CN" altLang="en-US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1784" y="3284984"/>
            <a:ext cx="8532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再看原来分数的分母乘几可以变成公分母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endParaRPr lang="zh-CN" altLang="en-US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8392" y="4293096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根据分数的基本性质分子也要乘几。</a:t>
            </a:r>
          </a:p>
        </p:txBody>
      </p:sp>
      <p:sp>
        <p:nvSpPr>
          <p:cNvPr id="11" name="双波形 10"/>
          <p:cNvSpPr/>
          <p:nvPr/>
        </p:nvSpPr>
        <p:spPr>
          <a:xfrm>
            <a:off x="3615873" y="603065"/>
            <a:ext cx="1800200" cy="698376"/>
          </a:xfrm>
          <a:prstGeom prst="doubleWav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5283" y="755993"/>
            <a:ext cx="60708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74</a:t>
            </a:r>
            <a:r>
              <a:rPr lang="zh-CN" altLang="zh-CN" sz="3200" dirty="0"/>
              <a:t>页“做一做”第</a:t>
            </a:r>
            <a:r>
              <a:rPr lang="en-US" altLang="zh-CN" sz="3200" dirty="0"/>
              <a:t>1</a:t>
            </a:r>
            <a:r>
              <a:rPr lang="zh-CN" altLang="zh-CN" sz="3200" dirty="0"/>
              <a:t>题。</a:t>
            </a:r>
          </a:p>
        </p:txBody>
      </p:sp>
      <p:sp>
        <p:nvSpPr>
          <p:cNvPr id="10" name="矩形 9"/>
          <p:cNvSpPr/>
          <p:nvPr/>
        </p:nvSpPr>
        <p:spPr>
          <a:xfrm>
            <a:off x="5074" y="1677056"/>
            <a:ext cx="7447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在       中填上“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&gt;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”“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&lt;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”或“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”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03021" y="1700808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27584" y="26460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0193" y="305153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33558" y="3153192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572616" y="4585042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17802" y="264606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23728" y="306024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217801" y="315883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1448509" y="2862089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4932040" y="26460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32040" y="305153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938014" y="3153192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267176" y="26460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267176" y="30602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6228184" y="315883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5527582" y="2862089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827584" y="452218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27584" y="49276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832720" y="5029314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1447671" y="4738211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4932040" y="452218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60032" y="492766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4938014" y="5029314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339184" y="452218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228184" y="493637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6300192" y="5034954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/>
          <p:nvPr/>
        </p:nvSpPr>
        <p:spPr>
          <a:xfrm>
            <a:off x="5552965" y="4738211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474818" y="2730267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&lt;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572616" y="2718073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&gt;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468160" y="4585042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&gt;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184785" y="45091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184785" y="492330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2145793" y="5021887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4" grpId="0"/>
      <p:bldP spid="45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98"/>
          <p:cNvSpPr txBox="1"/>
          <p:nvPr/>
        </p:nvSpPr>
        <p:spPr>
          <a:xfrm>
            <a:off x="35496" y="1485226"/>
            <a:ext cx="5857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比较每组中两个分数的大小。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0" y="692696"/>
            <a:ext cx="56589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2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75</a:t>
            </a:r>
            <a:r>
              <a:rPr lang="zh-CN" altLang="zh-CN" sz="3200" dirty="0"/>
              <a:t>页练习十八第</a:t>
            </a:r>
            <a:r>
              <a:rPr lang="en-US" altLang="zh-CN" sz="3200" dirty="0" smtClean="0"/>
              <a:t>1</a:t>
            </a:r>
            <a:r>
              <a:rPr lang="zh-CN" altLang="zh-CN" sz="3200" dirty="0" smtClean="0"/>
              <a:t>题</a:t>
            </a:r>
            <a:r>
              <a:rPr lang="zh-CN" altLang="zh-CN" sz="3200" dirty="0"/>
              <a:t>。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827584" y="24300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27584" y="283551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833558" y="2937168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/>
          <p:cNvSpPr/>
          <p:nvPr/>
        </p:nvSpPr>
        <p:spPr>
          <a:xfrm>
            <a:off x="5572616" y="4509120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&lt;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2217802" y="243004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234728" y="28442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2217801" y="2942808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椭圆 90"/>
          <p:cNvSpPr/>
          <p:nvPr/>
        </p:nvSpPr>
        <p:spPr>
          <a:xfrm>
            <a:off x="1448509" y="2646065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TextBox 91"/>
          <p:cNvSpPr txBox="1"/>
          <p:nvPr/>
        </p:nvSpPr>
        <p:spPr>
          <a:xfrm>
            <a:off x="4834649" y="243004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834649" y="283551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4938014" y="2937168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6156176" y="243004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156176" y="284422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3" name="直接连接符 102"/>
          <p:cNvCxnSpPr/>
          <p:nvPr/>
        </p:nvCxnSpPr>
        <p:spPr>
          <a:xfrm>
            <a:off x="6228184" y="2942808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椭圆 103"/>
          <p:cNvSpPr/>
          <p:nvPr/>
        </p:nvSpPr>
        <p:spPr>
          <a:xfrm>
            <a:off x="5527582" y="2646065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TextBox 104"/>
          <p:cNvSpPr txBox="1"/>
          <p:nvPr/>
        </p:nvSpPr>
        <p:spPr>
          <a:xfrm>
            <a:off x="827584" y="44462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827584" y="485173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>
            <a:off x="832720" y="4953392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椭圆 107"/>
          <p:cNvSpPr/>
          <p:nvPr/>
        </p:nvSpPr>
        <p:spPr>
          <a:xfrm>
            <a:off x="1447671" y="4662289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TextBox 108"/>
          <p:cNvSpPr txBox="1"/>
          <p:nvPr/>
        </p:nvSpPr>
        <p:spPr>
          <a:xfrm>
            <a:off x="4834649" y="44462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834649" y="485173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>
            <a:off x="4938014" y="4953392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6228184" y="44462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6228184" y="486044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4" name="直接连接符 113"/>
          <p:cNvCxnSpPr/>
          <p:nvPr/>
        </p:nvCxnSpPr>
        <p:spPr>
          <a:xfrm>
            <a:off x="6300192" y="495903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椭圆 114"/>
          <p:cNvSpPr/>
          <p:nvPr/>
        </p:nvSpPr>
        <p:spPr>
          <a:xfrm>
            <a:off x="5552965" y="4662289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 115"/>
          <p:cNvSpPr/>
          <p:nvPr/>
        </p:nvSpPr>
        <p:spPr>
          <a:xfrm>
            <a:off x="1474818" y="2514243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&gt;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5572616" y="2502049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&lt;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1468160" y="4509120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&gt;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2184785" y="443319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2051720" y="484738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1" name="直接连接符 120"/>
          <p:cNvCxnSpPr/>
          <p:nvPr/>
        </p:nvCxnSpPr>
        <p:spPr>
          <a:xfrm>
            <a:off x="2145793" y="4945965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116" grpId="0"/>
      <p:bldP spid="117" grpId="0"/>
      <p:bldP spid="1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9380" y="692696"/>
            <a:ext cx="56589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2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75</a:t>
            </a:r>
            <a:r>
              <a:rPr lang="zh-CN" altLang="zh-CN" sz="3200" dirty="0"/>
              <a:t>页练习十八</a:t>
            </a:r>
            <a:r>
              <a:rPr lang="zh-CN" altLang="zh-CN" sz="3200" dirty="0" smtClean="0"/>
              <a:t>第</a:t>
            </a:r>
            <a:r>
              <a:rPr lang="en-US" altLang="zh-CN" sz="3200" dirty="0" smtClean="0"/>
              <a:t>2</a:t>
            </a:r>
            <a:r>
              <a:rPr lang="zh-CN" altLang="zh-CN" sz="3200" dirty="0"/>
              <a:t>题。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984201" y="23074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990176" y="271288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990175" y="2814536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矩形 112"/>
          <p:cNvSpPr/>
          <p:nvPr/>
        </p:nvSpPr>
        <p:spPr>
          <a:xfrm>
            <a:off x="5723259" y="3388916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&lt;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2349036" y="230740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2356509" y="272159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6" name="直接连接符 115"/>
          <p:cNvCxnSpPr/>
          <p:nvPr/>
        </p:nvCxnSpPr>
        <p:spPr>
          <a:xfrm>
            <a:off x="2349035" y="2820176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605126" y="2523433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TextBox 117"/>
          <p:cNvSpPr txBox="1"/>
          <p:nvPr/>
        </p:nvSpPr>
        <p:spPr>
          <a:xfrm>
            <a:off x="5088657" y="23074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088657" y="271288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0" name="直接连接符 119"/>
          <p:cNvCxnSpPr/>
          <p:nvPr/>
        </p:nvCxnSpPr>
        <p:spPr>
          <a:xfrm>
            <a:off x="5094631" y="2814536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6456809" y="23074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6456809" y="27394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3" name="直接连接符 122"/>
          <p:cNvCxnSpPr/>
          <p:nvPr/>
        </p:nvCxnSpPr>
        <p:spPr>
          <a:xfrm>
            <a:off x="6431426" y="2820176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椭圆 124"/>
          <p:cNvSpPr/>
          <p:nvPr/>
        </p:nvSpPr>
        <p:spPr>
          <a:xfrm>
            <a:off x="5684199" y="2523433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TextBox 126"/>
          <p:cNvSpPr txBox="1"/>
          <p:nvPr/>
        </p:nvSpPr>
        <p:spPr>
          <a:xfrm>
            <a:off x="1018225" y="33260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1018225" y="373153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9" name="直接连接符 128"/>
          <p:cNvCxnSpPr/>
          <p:nvPr/>
        </p:nvCxnSpPr>
        <p:spPr>
          <a:xfrm>
            <a:off x="1023361" y="3833188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椭圆 133"/>
          <p:cNvSpPr/>
          <p:nvPr/>
        </p:nvSpPr>
        <p:spPr>
          <a:xfrm>
            <a:off x="1638312" y="3542085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TextBox 134"/>
          <p:cNvSpPr txBox="1"/>
          <p:nvPr/>
        </p:nvSpPr>
        <p:spPr>
          <a:xfrm>
            <a:off x="5082683" y="33260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5082683" y="373153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7" name="直接连接符 136"/>
          <p:cNvCxnSpPr/>
          <p:nvPr/>
        </p:nvCxnSpPr>
        <p:spPr>
          <a:xfrm>
            <a:off x="5088657" y="3833188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6417819" y="33260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6306819" y="37402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0" name="直接连接符 139"/>
          <p:cNvCxnSpPr/>
          <p:nvPr/>
        </p:nvCxnSpPr>
        <p:spPr>
          <a:xfrm>
            <a:off x="6378827" y="3838828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椭圆 140"/>
          <p:cNvSpPr/>
          <p:nvPr/>
        </p:nvSpPr>
        <p:spPr>
          <a:xfrm>
            <a:off x="5703608" y="3542085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矩形 142"/>
          <p:cNvSpPr/>
          <p:nvPr/>
        </p:nvSpPr>
        <p:spPr>
          <a:xfrm>
            <a:off x="1631435" y="2391611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&gt;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5729233" y="2379417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&lt;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1658801" y="3388916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&gt;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61608" y="1434641"/>
            <a:ext cx="5857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比较每组中两个分数的大小。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281353" y="331690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170353" y="372238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2286489" y="3824035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612245" y="4490903"/>
            <a:ext cx="67762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你是怎样比较的？和同学交流一下。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3388" y="5292497"/>
            <a:ext cx="31742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先通分</a:t>
            </a:r>
            <a:r>
              <a:rPr lang="en-US" altLang="zh-CN" sz="3200" dirty="0"/>
              <a:t>,</a:t>
            </a:r>
            <a:r>
              <a:rPr lang="zh-CN" altLang="zh-CN" sz="3200" dirty="0"/>
              <a:t>再比较。</a:t>
            </a:r>
            <a:endParaRPr lang="zh-CN" alt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  <p:bldP spid="143" grpId="0"/>
      <p:bldP spid="144" grpId="0"/>
      <p:bldP spid="145" grpId="0"/>
      <p:bldP spid="47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79512" y="908720"/>
            <a:ext cx="8681547" cy="219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</a:rPr>
              <a:t>比较分数的</a:t>
            </a:r>
            <a:r>
              <a:rPr lang="zh-CN" altLang="en-US" sz="3200" dirty="0" smtClean="0">
                <a:solidFill>
                  <a:srgbClr val="000000"/>
                </a:solidFill>
              </a:rPr>
              <a:t>大小</a:t>
            </a:r>
            <a:r>
              <a:rPr lang="en-US" altLang="zh-CN" sz="3200" dirty="0" smtClean="0">
                <a:solidFill>
                  <a:srgbClr val="000000"/>
                </a:solidFill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</a:rPr>
              <a:t>分母</a:t>
            </a:r>
            <a:r>
              <a:rPr lang="zh-CN" altLang="en-US" sz="3200" dirty="0">
                <a:solidFill>
                  <a:srgbClr val="000000"/>
                </a:solidFill>
              </a:rPr>
              <a:t>相同的分数比分子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分子大的分数比较大</a:t>
            </a:r>
            <a:r>
              <a:rPr lang="en-US" altLang="zh-CN" sz="3200" dirty="0">
                <a:solidFill>
                  <a:srgbClr val="000000"/>
                </a:solidFill>
              </a:rPr>
              <a:t>;</a:t>
            </a:r>
            <a:r>
              <a:rPr lang="zh-CN" altLang="en-US" sz="3200" dirty="0">
                <a:solidFill>
                  <a:srgbClr val="000000"/>
                </a:solidFill>
              </a:rPr>
              <a:t>分子相同的分数比分母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分母小的分数比较大。。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48091" y="3070401"/>
            <a:ext cx="8712968" cy="748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rgbClr val="000000"/>
                </a:solidFill>
              </a:rPr>
              <a:t>比较异分母的分数时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要先通分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再比大小。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48091" y="4077072"/>
            <a:ext cx="8712968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dirty="0">
                <a:solidFill>
                  <a:srgbClr val="000000"/>
                </a:solidFill>
              </a:rPr>
              <a:t>通分时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先求出两个分数的公分母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再把异分母分数转化成同分母的分数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再进行比较。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107504" y="800745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75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118074" y="446368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125547" y="494116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1118073" y="5039751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547664" y="474300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04387" y="445497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10313" y="493245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904386" y="5031040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638354" y="444582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45827" y="492330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638353" y="5021887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4067944" y="472514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24667" y="443711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330593" y="491459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4424666" y="5013176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870602" y="444582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878075" y="492330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5870601" y="5021887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6656915" y="443711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60232" y="491459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6656914" y="5013176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475656" y="5580529"/>
            <a:ext cx="59522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答</a:t>
            </a:r>
            <a:r>
              <a:rPr lang="zh-CN" altLang="en-US" sz="3200" dirty="0">
                <a:solidFill>
                  <a:srgbClr val="FF0000"/>
                </a:solidFill>
              </a:rPr>
              <a:t>：</a:t>
            </a:r>
            <a:r>
              <a:rPr lang="zh-CN" altLang="zh-CN" sz="3200" dirty="0" smtClean="0">
                <a:solidFill>
                  <a:srgbClr val="FF0000"/>
                </a:solidFill>
              </a:rPr>
              <a:t>李叔叔</a:t>
            </a:r>
            <a:r>
              <a:rPr lang="zh-CN" altLang="zh-CN" sz="3200" dirty="0">
                <a:solidFill>
                  <a:srgbClr val="FF0000"/>
                </a:solidFill>
              </a:rPr>
              <a:t>比赛成绩更好一些。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269529" y="4611217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&lt;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7504" y="1412776"/>
            <a:ext cx="87849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4.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张叔叔和李叔叔参加了工厂的技能比赛。张叔叔加工完了所有零件的    时，李叔叔加工完了所有零件的    。在这段时间时，谁的比赛成绩更好一些？</a:t>
            </a:r>
            <a:endParaRPr lang="zh-CN" altLang="en-US" sz="3200" dirty="0"/>
          </a:p>
        </p:txBody>
      </p:sp>
      <p:sp>
        <p:nvSpPr>
          <p:cNvPr id="32" name="TextBox 31"/>
          <p:cNvSpPr txBox="1"/>
          <p:nvPr/>
        </p:nvSpPr>
        <p:spPr>
          <a:xfrm>
            <a:off x="4568683" y="204081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576156" y="246415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4568682" y="2542537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483769" y="276089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491242" y="318423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2483768" y="3262617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3" grpId="0"/>
      <p:bldP spid="22" grpId="0"/>
      <p:bldP spid="23" grpId="0"/>
      <p:bldP spid="25" grpId="0"/>
      <p:bldP spid="26" grpId="0"/>
      <p:bldP spid="31" grpId="0"/>
      <p:bldP spid="45" grpId="0"/>
      <p:bldP spid="46" grpId="0"/>
      <p:bldP spid="48" grpId="0"/>
      <p:bldP spid="49" grpId="0"/>
      <p:bldP spid="52" grpId="0"/>
      <p:bldP spid="53" grpId="0"/>
      <p:bldP spid="4" grpId="0"/>
      <p:bldP spid="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714348" y="642918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75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页练习十八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141" y="1718169"/>
            <a:ext cx="6365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5.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把下面每组中的两个分数通分。</a:t>
            </a:r>
            <a:endParaRPr lang="zh-CN" altLang="en-US" sz="3200" dirty="0"/>
          </a:p>
        </p:txBody>
      </p:sp>
      <p:sp>
        <p:nvSpPr>
          <p:cNvPr id="37" name="TextBox 36"/>
          <p:cNvSpPr txBox="1"/>
          <p:nvPr/>
        </p:nvSpPr>
        <p:spPr>
          <a:xfrm>
            <a:off x="2613175" y="259147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620648" y="30689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660174" y="257361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660174" y="305109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-36512" y="2844225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964464" y="263691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975999" y="305109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968525" y="3131815"/>
            <a:ext cx="43536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矩形 86"/>
          <p:cNvSpPr/>
          <p:nvPr/>
        </p:nvSpPr>
        <p:spPr>
          <a:xfrm>
            <a:off x="1398116" y="278963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727493" y="3059807"/>
            <a:ext cx="15263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5×(  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1720019" y="3140526"/>
            <a:ext cx="1391444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矩形 90"/>
          <p:cNvSpPr/>
          <p:nvPr/>
        </p:nvSpPr>
        <p:spPr>
          <a:xfrm>
            <a:off x="3054300" y="279835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715958" y="2564904"/>
            <a:ext cx="15263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4×(  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471870" y="3068960"/>
            <a:ext cx="9989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(   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3464396" y="3149679"/>
            <a:ext cx="100646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3460335" y="2574057"/>
            <a:ext cx="9989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(   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869120" y="25827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876593" y="30602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923857" y="258276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923857" y="306024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234931" y="26369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246466" y="30510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5238992" y="3131815"/>
            <a:ext cx="43536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矩形 102"/>
          <p:cNvSpPr/>
          <p:nvPr/>
        </p:nvSpPr>
        <p:spPr>
          <a:xfrm>
            <a:off x="5668583" y="278963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997960" y="3059807"/>
            <a:ext cx="15263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7×(  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5" name="直接连接符 104"/>
          <p:cNvCxnSpPr/>
          <p:nvPr/>
        </p:nvCxnSpPr>
        <p:spPr>
          <a:xfrm>
            <a:off x="5990486" y="3140526"/>
            <a:ext cx="1391444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矩形 105"/>
          <p:cNvSpPr/>
          <p:nvPr/>
        </p:nvSpPr>
        <p:spPr>
          <a:xfrm>
            <a:off x="7324767" y="279835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986425" y="2564904"/>
            <a:ext cx="15263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6×(  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7742337" y="3068960"/>
            <a:ext cx="9989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(   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9" name="直接连接符 108"/>
          <p:cNvCxnSpPr/>
          <p:nvPr/>
        </p:nvCxnSpPr>
        <p:spPr>
          <a:xfrm>
            <a:off x="7734863" y="3149679"/>
            <a:ext cx="100646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7730802" y="2574057"/>
            <a:ext cx="9989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(   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587295" y="43829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2594768" y="48604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3660174" y="438296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3660174" y="486044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-36512" y="4635714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964464" y="44284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874209" y="484258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8" name="直接连接符 117"/>
          <p:cNvCxnSpPr/>
          <p:nvPr/>
        </p:nvCxnSpPr>
        <p:spPr>
          <a:xfrm>
            <a:off x="968525" y="4923304"/>
            <a:ext cx="43536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矩形 118"/>
          <p:cNvSpPr/>
          <p:nvPr/>
        </p:nvSpPr>
        <p:spPr>
          <a:xfrm>
            <a:off x="1398116" y="458112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1547664" y="4851296"/>
            <a:ext cx="17347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10×(  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1" name="直接连接符 120"/>
          <p:cNvCxnSpPr/>
          <p:nvPr/>
        </p:nvCxnSpPr>
        <p:spPr>
          <a:xfrm>
            <a:off x="1720019" y="4932015"/>
            <a:ext cx="1391444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矩形 121"/>
          <p:cNvSpPr/>
          <p:nvPr/>
        </p:nvSpPr>
        <p:spPr>
          <a:xfrm>
            <a:off x="3054300" y="458983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1715958" y="4356393"/>
            <a:ext cx="15263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9×(  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3471870" y="4860449"/>
            <a:ext cx="9989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(   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5" name="直接连接符 124"/>
          <p:cNvCxnSpPr/>
          <p:nvPr/>
        </p:nvCxnSpPr>
        <p:spPr>
          <a:xfrm>
            <a:off x="3464396" y="4941168"/>
            <a:ext cx="100646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3460335" y="4365546"/>
            <a:ext cx="9989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(   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6869120" y="43742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6876593" y="485173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7923857" y="438296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7923857" y="486044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5234931" y="44284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5246466" y="48425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3" name="直接连接符 132"/>
          <p:cNvCxnSpPr/>
          <p:nvPr/>
        </p:nvCxnSpPr>
        <p:spPr>
          <a:xfrm>
            <a:off x="5238992" y="4923304"/>
            <a:ext cx="43536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矩形 133"/>
          <p:cNvSpPr/>
          <p:nvPr/>
        </p:nvSpPr>
        <p:spPr>
          <a:xfrm>
            <a:off x="5668583" y="458112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5997960" y="4851296"/>
            <a:ext cx="15263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4×(  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6" name="直接连接符 135"/>
          <p:cNvCxnSpPr/>
          <p:nvPr/>
        </p:nvCxnSpPr>
        <p:spPr>
          <a:xfrm>
            <a:off x="5990486" y="4932015"/>
            <a:ext cx="1391444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矩形 136"/>
          <p:cNvSpPr/>
          <p:nvPr/>
        </p:nvSpPr>
        <p:spPr>
          <a:xfrm>
            <a:off x="7324767" y="458983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5986425" y="4356393"/>
            <a:ext cx="15263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3×(  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7742337" y="4860449"/>
            <a:ext cx="9989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(   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0" name="直接连接符 139"/>
          <p:cNvCxnSpPr/>
          <p:nvPr/>
        </p:nvCxnSpPr>
        <p:spPr>
          <a:xfrm>
            <a:off x="7734863" y="4941168"/>
            <a:ext cx="100646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7730802" y="4365546"/>
            <a:ext cx="9989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(   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6" grpId="0"/>
      <p:bldP spid="47" grpId="0"/>
      <p:bldP spid="96" grpId="0"/>
      <p:bldP spid="97" grpId="0"/>
      <p:bldP spid="98" grpId="0"/>
      <p:bldP spid="99" grpId="0"/>
      <p:bldP spid="111" grpId="0"/>
      <p:bldP spid="112" grpId="0"/>
      <p:bldP spid="113" grpId="0"/>
      <p:bldP spid="114" grpId="0"/>
      <p:bldP spid="127" grpId="0"/>
      <p:bldP spid="128" grpId="0"/>
      <p:bldP spid="129" grpId="0"/>
      <p:bldP spid="1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5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-36512" y="970733"/>
            <a:ext cx="8731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分数单位是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个这样的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单位。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580864" y="68398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588337" y="116146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3580863" y="126004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5188658" y="97201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00665" y="75599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00665" y="116146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500664" y="1263120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16974" y="1700808"/>
            <a:ext cx="86783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说出下列各组数的特点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并说出它们的最小公倍数。</a:t>
            </a:r>
          </a:p>
          <a:p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　　　　　　　　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348615" y="2700209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581856" y="2700209"/>
            <a:ext cx="13671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12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951820" y="2691153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96486" y="3429000"/>
            <a:ext cx="84988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latin typeface="+mj-ea"/>
                <a:ea typeface="+mj-ea"/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5</a:t>
            </a:r>
            <a:r>
              <a:rPr lang="zh-CN" altLang="zh-CN" sz="3200" dirty="0">
                <a:solidFill>
                  <a:srgbClr val="FF0000"/>
                </a:solidFill>
                <a:latin typeface="+mj-ea"/>
                <a:ea typeface="+mj-ea"/>
              </a:rPr>
              <a:t>只有公因数</a:t>
            </a: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1,</a:t>
            </a:r>
            <a:r>
              <a:rPr lang="zh-CN" altLang="zh-CN" sz="3200" dirty="0">
                <a:solidFill>
                  <a:srgbClr val="FF0000"/>
                </a:solidFill>
                <a:latin typeface="+mj-ea"/>
                <a:ea typeface="+mj-ea"/>
              </a:rPr>
              <a:t>它们的最小公倍数是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15;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96486" y="4140369"/>
            <a:ext cx="84988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+mj-ea"/>
                <a:ea typeface="+mj-ea"/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12</a:t>
            </a:r>
            <a:r>
              <a:rPr lang="zh-CN" altLang="zh-CN" sz="3200" dirty="0">
                <a:solidFill>
                  <a:srgbClr val="FF0000"/>
                </a:solidFill>
                <a:latin typeface="+mj-ea"/>
                <a:ea typeface="+mj-ea"/>
              </a:rPr>
              <a:t>中</a:t>
            </a: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,12</a:t>
            </a:r>
            <a:r>
              <a:rPr lang="zh-CN" altLang="zh-CN" sz="3200" dirty="0">
                <a:solidFill>
                  <a:srgbClr val="FF0000"/>
                </a:solidFill>
                <a:latin typeface="+mj-ea"/>
                <a:ea typeface="+mj-ea"/>
              </a:rPr>
              <a:t>是</a:t>
            </a: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+mj-ea"/>
                <a:ea typeface="+mj-ea"/>
              </a:rPr>
              <a:t>的倍数</a:t>
            </a: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j-ea"/>
                <a:ea typeface="+mj-ea"/>
              </a:rPr>
              <a:t>所以它们的最小公倍数是</a:t>
            </a: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12;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96487" y="5292497"/>
            <a:ext cx="84988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6</a:t>
            </a:r>
            <a:r>
              <a:rPr lang="zh-CN" altLang="zh-CN" sz="3200" dirty="0">
                <a:solidFill>
                  <a:srgbClr val="FF0000"/>
                </a:solidFill>
                <a:latin typeface="+mj-ea"/>
                <a:ea typeface="+mj-ea"/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9</a:t>
            </a:r>
            <a:r>
              <a:rPr lang="zh-CN" altLang="zh-CN" sz="3200" dirty="0">
                <a:solidFill>
                  <a:srgbClr val="FF0000"/>
                </a:solidFill>
                <a:latin typeface="+mj-ea"/>
                <a:ea typeface="+mj-ea"/>
              </a:rPr>
              <a:t>都有因数</a:t>
            </a: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3,</a:t>
            </a:r>
            <a:r>
              <a:rPr lang="zh-CN" altLang="zh-CN" sz="3200" dirty="0">
                <a:solidFill>
                  <a:srgbClr val="FF0000"/>
                </a:solidFill>
                <a:latin typeface="+mj-ea"/>
                <a:ea typeface="+mj-ea"/>
              </a:rPr>
              <a:t>它们的最小公倍数是</a:t>
            </a: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18</a:t>
            </a:r>
            <a:r>
              <a:rPr lang="zh-CN" altLang="zh-CN" sz="3200" dirty="0">
                <a:solidFill>
                  <a:srgbClr val="FF0000"/>
                </a:solidFill>
                <a:latin typeface="+mj-ea"/>
                <a:ea typeface="+mj-ea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7" grpId="0"/>
      <p:bldP spid="74" grpId="0"/>
      <p:bldP spid="75" grpId="0"/>
      <p:bldP spid="7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857224" y="571480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76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261" y="1836113"/>
            <a:ext cx="7447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在       中填上“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&gt;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”“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&lt;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”或“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”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96294" y="1857623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984201" y="28515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90176" y="325702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990175" y="3358676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5748642" y="4365104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&lt;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49036" y="285154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356509" y="326573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349035" y="3364316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1605126" y="3067573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5088657" y="28515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78665" y="325702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094631" y="3358676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456809" y="28515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346817" y="328359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431426" y="3364316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5684199" y="3067573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899592" y="430224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99592" y="470772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1023361" y="4809376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/>
          <p:cNvSpPr/>
          <p:nvPr/>
        </p:nvSpPr>
        <p:spPr>
          <a:xfrm>
            <a:off x="1638312" y="4518273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5004048" y="430224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004048" y="470772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5114040" y="4809376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6443202" y="43022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436575" y="47164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6404210" y="4815016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/>
          <p:cNvSpPr/>
          <p:nvPr/>
        </p:nvSpPr>
        <p:spPr>
          <a:xfrm>
            <a:off x="5728991" y="4518273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631435" y="2935751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&lt;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729233" y="2923557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&lt;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658801" y="4365104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&lt;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170353" y="429309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170353" y="469856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2286489" y="4800223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8" grpId="0"/>
      <p:bldP spid="49" grpId="0"/>
      <p:bldP spid="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785786" y="571480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76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页练习十八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9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1643050"/>
            <a:ext cx="88376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9.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把下面的分数按照从小到大的顺序排列起来。</a:t>
            </a:r>
            <a:endParaRPr lang="zh-CN" altLang="en-US" sz="3200" dirty="0"/>
          </a:p>
        </p:txBody>
      </p:sp>
      <p:sp>
        <p:nvSpPr>
          <p:cNvPr id="22" name="TextBox 21"/>
          <p:cNvSpPr txBox="1"/>
          <p:nvPr/>
        </p:nvSpPr>
        <p:spPr>
          <a:xfrm>
            <a:off x="1491828" y="422108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99301" y="469856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491827" y="477928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1893558" y="4449306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&lt;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355924" y="422108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61094" y="470728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2355923" y="477928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2757654" y="4401988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&lt;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148012" y="423024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164182" y="47164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148011" y="4788441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3549742" y="4411141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&lt;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940100" y="422108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956270" y="47072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3940099" y="477928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4341830" y="4401988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&lt;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709366" y="422108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709366" y="470728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4804195" y="477928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5205926" y="4401988"/>
            <a:ext cx="4395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&lt;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645470" y="42210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645470" y="47072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5642908" y="477928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755577" y="265477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71747" y="31409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755576" y="3212976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882321" y="265477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882321" y="314096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1977150" y="3212976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3131841" y="265477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148011" y="31409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3131840" y="3212976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258451" y="26718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258451" y="31580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4255889" y="3230041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386910" y="267184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292080" y="315803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5386909" y="3230041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6444209" y="267525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451682" y="315273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6444208" y="3233458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31" grpId="0"/>
      <p:bldP spid="32" grpId="0"/>
      <p:bldP spid="33" grpId="0"/>
      <p:bldP spid="35" grpId="0"/>
      <p:bldP spid="36" grpId="0"/>
      <p:bldP spid="37" grpId="0"/>
      <p:bldP spid="39" grpId="0"/>
      <p:bldP spid="40" grpId="0"/>
      <p:bldP spid="41" grpId="0"/>
      <p:bldP spid="43" grpId="0"/>
      <p:bldP spid="44" grpId="0"/>
      <p:bldP spid="45" grpId="0"/>
      <p:bldP spid="47" grpId="0"/>
      <p:bldP spid="48" grpId="0"/>
      <p:bldP spid="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-35398" y="581779"/>
            <a:ext cx="885587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先通分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再比较每组分数的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大小。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7584" y="149349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27584" y="192554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764466" y="2027197"/>
            <a:ext cx="50405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1229531" y="171823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和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898814" y="149349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898814" y="192554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1835696" y="2027197"/>
            <a:ext cx="50405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635896" y="148478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635896" y="191683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3572778" y="2018486"/>
            <a:ext cx="50405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4037843" y="170951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和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707126" y="148478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707126" y="191683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4644008" y="2018486"/>
            <a:ext cx="50405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6516216" y="149349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372200" y="1925543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6453098" y="2027197"/>
            <a:ext cx="50405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6918163" y="171823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和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587446" y="149349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587446" y="192554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7524328" y="2027197"/>
            <a:ext cx="50405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827585" y="279879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35058" y="327627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827584" y="3356992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>
            <a:off x="1257175" y="301481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691681" y="279879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699154" y="327627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1691680" y="3356992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827585" y="387891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835058" y="435639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827584" y="4437112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73"/>
          <p:cNvSpPr/>
          <p:nvPr/>
        </p:nvSpPr>
        <p:spPr>
          <a:xfrm>
            <a:off x="1257175" y="409493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691681" y="387891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699154" y="435639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1691680" y="4437112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827585" y="503104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835058" y="550852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827584" y="5589240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>
            <a:off x="1257175" y="524706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&gt;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691681" y="503104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699154" y="550852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1691680" y="5589240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3779913" y="278092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3787386" y="325840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3779912" y="333912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矩形 87"/>
          <p:cNvSpPr/>
          <p:nvPr/>
        </p:nvSpPr>
        <p:spPr>
          <a:xfrm>
            <a:off x="4209503" y="299695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4546617" y="278092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546617" y="325840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644008" y="333912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3779913" y="38610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787386" y="433852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3779912" y="441924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94"/>
          <p:cNvSpPr/>
          <p:nvPr/>
        </p:nvSpPr>
        <p:spPr>
          <a:xfrm>
            <a:off x="4209503" y="407707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644009" y="38610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572000" y="43385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4644008" y="4437112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3779913" y="501317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787386" y="549065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3779912" y="5571376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矩形 101"/>
          <p:cNvSpPr/>
          <p:nvPr/>
        </p:nvSpPr>
        <p:spPr>
          <a:xfrm>
            <a:off x="4209503" y="522920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&gt;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4644009" y="501317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651482" y="549065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5" name="直接连接符 104"/>
          <p:cNvCxnSpPr/>
          <p:nvPr/>
        </p:nvCxnSpPr>
        <p:spPr>
          <a:xfrm>
            <a:off x="4644008" y="5571376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6628818" y="278092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516216" y="325840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6588224" y="333912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矩形 108"/>
          <p:cNvSpPr/>
          <p:nvPr/>
        </p:nvSpPr>
        <p:spPr>
          <a:xfrm>
            <a:off x="7017815" y="299695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354929" y="278092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7354929" y="325840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7452320" y="333912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6588225" y="38610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595698" y="433852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15" name="直接连接符 114"/>
          <p:cNvCxnSpPr/>
          <p:nvPr/>
        </p:nvCxnSpPr>
        <p:spPr>
          <a:xfrm>
            <a:off x="6588224" y="441924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矩形 115"/>
          <p:cNvSpPr/>
          <p:nvPr/>
        </p:nvSpPr>
        <p:spPr>
          <a:xfrm>
            <a:off x="7017815" y="407707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7380312" y="386104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7380312" y="43385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19" name="直接连接符 118"/>
          <p:cNvCxnSpPr/>
          <p:nvPr/>
        </p:nvCxnSpPr>
        <p:spPr>
          <a:xfrm>
            <a:off x="7452320" y="4437112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119"/>
          <p:cNvSpPr txBox="1"/>
          <p:nvPr/>
        </p:nvSpPr>
        <p:spPr>
          <a:xfrm>
            <a:off x="6656915" y="501317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6559523" y="549065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22" name="直接连接符 121"/>
          <p:cNvCxnSpPr/>
          <p:nvPr/>
        </p:nvCxnSpPr>
        <p:spPr>
          <a:xfrm>
            <a:off x="6656914" y="5571376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矩形 122"/>
          <p:cNvSpPr/>
          <p:nvPr/>
        </p:nvSpPr>
        <p:spPr>
          <a:xfrm>
            <a:off x="7086505" y="522920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&lt;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7521011" y="501317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7528484" y="549065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26" name="直接连接符 125"/>
          <p:cNvCxnSpPr/>
          <p:nvPr/>
        </p:nvCxnSpPr>
        <p:spPr>
          <a:xfrm>
            <a:off x="7521010" y="5571376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7" grpId="0"/>
      <p:bldP spid="68" grpId="0"/>
      <p:bldP spid="69" grpId="0"/>
      <p:bldP spid="71" grpId="0"/>
      <p:bldP spid="72" grpId="0"/>
      <p:bldP spid="74" grpId="0"/>
      <p:bldP spid="75" grpId="0"/>
      <p:bldP spid="76" grpId="0"/>
      <p:bldP spid="78" grpId="0"/>
      <p:bldP spid="79" grpId="0"/>
      <p:bldP spid="81" grpId="0"/>
      <p:bldP spid="82" grpId="0"/>
      <p:bldP spid="83" grpId="0"/>
      <p:bldP spid="85" grpId="0"/>
      <p:bldP spid="86" grpId="0"/>
      <p:bldP spid="88" grpId="0"/>
      <p:bldP spid="89" grpId="0"/>
      <p:bldP spid="90" grpId="0"/>
      <p:bldP spid="92" grpId="0"/>
      <p:bldP spid="93" grpId="0"/>
      <p:bldP spid="95" grpId="0"/>
      <p:bldP spid="96" grpId="0"/>
      <p:bldP spid="97" grpId="0"/>
      <p:bldP spid="99" grpId="0"/>
      <p:bldP spid="100" grpId="0"/>
      <p:bldP spid="102" grpId="0"/>
      <p:bldP spid="103" grpId="0"/>
      <p:bldP spid="104" grpId="0"/>
      <p:bldP spid="106" grpId="0"/>
      <p:bldP spid="107" grpId="0"/>
      <p:bldP spid="109" grpId="0"/>
      <p:bldP spid="110" grpId="0"/>
      <p:bldP spid="111" grpId="0"/>
      <p:bldP spid="113" grpId="0"/>
      <p:bldP spid="114" grpId="0"/>
      <p:bldP spid="116" grpId="0"/>
      <p:bldP spid="117" grpId="0"/>
      <p:bldP spid="118" grpId="0"/>
      <p:bldP spid="120" grpId="0"/>
      <p:bldP spid="121" grpId="0"/>
      <p:bldP spid="123" grpId="0"/>
      <p:bldP spid="124" grpId="0"/>
      <p:bldP spid="1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0" y="704234"/>
            <a:ext cx="802838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</a:t>
            </a:r>
            <a:r>
              <a:rPr lang="zh-CN" altLang="en-US" sz="3200" dirty="0" smtClean="0">
                <a:solidFill>
                  <a:srgbClr val="FF3399"/>
                </a:solidFill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</a:rPr>
              <a:t>重</a:t>
            </a:r>
            <a:r>
              <a:rPr lang="zh-CN" altLang="en-US" sz="3200" dirty="0" smtClean="0">
                <a:solidFill>
                  <a:srgbClr val="FF3399"/>
                </a:solidFill>
              </a:rPr>
              <a:t>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张明和李强一起做题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张明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分钟做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道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李强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分钟做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道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谁做得快一些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?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728741" y="2594200"/>
            <a:ext cx="12731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8÷5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069732" y="2391426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73888" y="2868907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2066414" y="2967490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1679882" y="2638380"/>
            <a:ext cx="4138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=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767635" y="2391426"/>
            <a:ext cx="649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24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767635" y="2868907"/>
            <a:ext cx="649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15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2861820" y="2967490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2501780" y="2620516"/>
            <a:ext cx="4138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=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48" name="Text Box 5"/>
          <p:cNvSpPr txBox="1">
            <a:spLocks noChangeArrowheads="1"/>
          </p:cNvSpPr>
          <p:nvPr/>
        </p:nvSpPr>
        <p:spPr bwMode="auto">
          <a:xfrm>
            <a:off x="4833197" y="2576336"/>
            <a:ext cx="12731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5÷3</a:t>
            </a:r>
            <a:endParaRPr lang="en-US" altLang="zh-CN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174188" y="2373562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178344" y="2851043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6170870" y="2949626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5784338" y="2620516"/>
            <a:ext cx="4138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=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872091" y="2373562"/>
            <a:ext cx="649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25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872091" y="2851043"/>
            <a:ext cx="649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15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6966276" y="2949626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55"/>
          <p:cNvSpPr/>
          <p:nvPr/>
        </p:nvSpPr>
        <p:spPr>
          <a:xfrm>
            <a:off x="6606236" y="2602652"/>
            <a:ext cx="4138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=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110033" y="3620475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114189" y="4097956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3106715" y="4196539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182281" y="3620475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186437" y="4097956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4178963" y="4196539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3700752" y="3912862"/>
            <a:ext cx="4138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&lt;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01881" y="5158933"/>
            <a:ext cx="48173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答：</a:t>
            </a:r>
            <a:r>
              <a:rPr lang="zh-CN" altLang="zh-CN" sz="3600" dirty="0" smtClean="0">
                <a:solidFill>
                  <a:srgbClr val="FF0000"/>
                </a:solidFill>
              </a:rPr>
              <a:t>李</a:t>
            </a:r>
            <a:r>
              <a:rPr lang="zh-CN" altLang="zh-CN" sz="3600" dirty="0">
                <a:solidFill>
                  <a:srgbClr val="FF0000"/>
                </a:solidFill>
              </a:rPr>
              <a:t>强做得快一些。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1" grpId="0"/>
      <p:bldP spid="32" grpId="0"/>
      <p:bldP spid="43" grpId="0"/>
      <p:bldP spid="44" grpId="0"/>
      <p:bldP spid="45" grpId="0"/>
      <p:bldP spid="47" grpId="0"/>
      <p:bldP spid="48" grpId="0"/>
      <p:bldP spid="49" grpId="0"/>
      <p:bldP spid="50" grpId="0"/>
      <p:bldP spid="52" grpId="0"/>
      <p:bldP spid="53" grpId="0"/>
      <p:bldP spid="54" grpId="0"/>
      <p:bldP spid="56" grpId="0"/>
      <p:bldP spid="57" grpId="0"/>
      <p:bldP spid="58" grpId="0"/>
      <p:bldP spid="60" grpId="0"/>
      <p:bldP spid="61" grpId="0"/>
      <p:bldP spid="63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65698" y="713881"/>
            <a:ext cx="83952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3.</a:t>
            </a:r>
            <a:r>
              <a:rPr lang="en-US" altLang="zh-CN" sz="3200" dirty="0" smtClean="0">
                <a:solidFill>
                  <a:srgbClr val="FF3399"/>
                </a:solidFill>
                <a:latin typeface="楷体_GB2312" pitchFamily="49" charset="-122"/>
              </a:rPr>
              <a:t>(</a:t>
            </a:r>
            <a:r>
              <a:rPr lang="zh-CN" altLang="en-US" sz="3200" dirty="0">
                <a:solidFill>
                  <a:srgbClr val="FF3399"/>
                </a:solidFill>
                <a:latin typeface="楷体_GB2312" pitchFamily="49" charset="-122"/>
              </a:rPr>
              <a:t>难点题</a:t>
            </a:r>
            <a:r>
              <a:rPr lang="en-US" altLang="zh-CN" sz="3200" dirty="0">
                <a:solidFill>
                  <a:srgbClr val="FF3399"/>
                </a:solidFill>
                <a:latin typeface="楷体_GB2312" pitchFamily="49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在○里填上“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&gt;”“&lt;”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或“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=”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。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46217" y="160278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46217" y="200825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1049582" y="2109912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339752" y="160278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339752" y="201696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2408442" y="211555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/>
          <p:cNvSpPr/>
          <p:nvPr/>
        </p:nvSpPr>
        <p:spPr>
          <a:xfrm>
            <a:off x="1664533" y="1818809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5148064" y="16027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148064" y="200825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5154038" y="2109912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6555208" y="16027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555208" y="20169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6490833" y="211555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椭圆 53"/>
          <p:cNvSpPr/>
          <p:nvPr/>
        </p:nvSpPr>
        <p:spPr>
          <a:xfrm>
            <a:off x="5743606" y="1818809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907170" y="347543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226616" y="326812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226616" y="367359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1231752" y="3775249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/>
          <p:cNvSpPr/>
          <p:nvPr/>
        </p:nvSpPr>
        <p:spPr>
          <a:xfrm>
            <a:off x="1695109" y="3484146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5050673" y="326812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50673" y="367359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5154038" y="3775249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418825" y="326812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418825" y="368230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6516216" y="3780889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椭圆 66"/>
          <p:cNvSpPr/>
          <p:nvPr/>
        </p:nvSpPr>
        <p:spPr>
          <a:xfrm>
            <a:off x="5768989" y="3484146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5724128" y="1543551"/>
            <a:ext cx="5293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rgbClr val="FF0000"/>
                </a:solidFill>
                <a:latin typeface="+mn-lt"/>
              </a:rPr>
              <a:t>&lt;</a:t>
            </a:r>
            <a:endParaRPr lang="zh-CN" altLang="en-US" sz="5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695109" y="1602785"/>
            <a:ext cx="5293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rgbClr val="FF0000"/>
                </a:solidFill>
                <a:latin typeface="+mn-lt"/>
              </a:rPr>
              <a:t>&gt;</a:t>
            </a:r>
            <a:endParaRPr lang="zh-CN" altLang="en-US" sz="5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763688" y="4991437"/>
            <a:ext cx="5293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5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1742567" y="5212338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TextBox 77"/>
          <p:cNvSpPr txBox="1"/>
          <p:nvPr/>
        </p:nvSpPr>
        <p:spPr>
          <a:xfrm>
            <a:off x="5148064" y="499631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148064" y="540178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5154038" y="5503441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6555208" y="499631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555208" y="541049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3" name="直接连接符 82"/>
          <p:cNvCxnSpPr/>
          <p:nvPr/>
        </p:nvCxnSpPr>
        <p:spPr>
          <a:xfrm>
            <a:off x="6516216" y="5509081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椭圆 83"/>
          <p:cNvSpPr/>
          <p:nvPr/>
        </p:nvSpPr>
        <p:spPr>
          <a:xfrm>
            <a:off x="5768989" y="5212338"/>
            <a:ext cx="500627" cy="500627"/>
          </a:xfrm>
          <a:prstGeom prst="ellipse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TextBox 90"/>
          <p:cNvSpPr txBox="1"/>
          <p:nvPr/>
        </p:nvSpPr>
        <p:spPr>
          <a:xfrm>
            <a:off x="2288936" y="346628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587190" y="32589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587190" y="366444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2592326" y="3766096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1207935" y="520318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2314369" y="50223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2450752" y="543651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2411760" y="5535096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矩形 104"/>
          <p:cNvSpPr/>
          <p:nvPr/>
        </p:nvSpPr>
        <p:spPr>
          <a:xfrm>
            <a:off x="1725616" y="3251051"/>
            <a:ext cx="5293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rgbClr val="FF0000"/>
                </a:solidFill>
                <a:latin typeface="+mn-lt"/>
              </a:rPr>
              <a:t>&gt;</a:t>
            </a:r>
            <a:endParaRPr lang="zh-CN" altLang="en-US" sz="5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5796136" y="3279768"/>
            <a:ext cx="5293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rgbClr val="FF0000"/>
                </a:solidFill>
                <a:latin typeface="+mn-lt"/>
              </a:rPr>
              <a:t>&gt;</a:t>
            </a:r>
            <a:endParaRPr lang="zh-CN" altLang="en-US" sz="5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5799530" y="4979243"/>
            <a:ext cx="5293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rgbClr val="FF0000"/>
                </a:solidFill>
                <a:latin typeface="+mn-lt"/>
              </a:rPr>
              <a:t>&gt;</a:t>
            </a:r>
            <a:endParaRPr lang="zh-CN" altLang="en-US" sz="54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2" grpId="0"/>
      <p:bldP spid="105" grpId="0"/>
      <p:bldP spid="106" grpId="0"/>
      <p:bldP spid="10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-70303" y="880271"/>
            <a:ext cx="8011015" cy="833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4.</a:t>
            </a:r>
            <a:r>
              <a:rPr lang="zh-CN" sz="32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易错</a:t>
            </a:r>
            <a:r>
              <a:rPr lang="zh-CN" sz="32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是聪明的小法官。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88104" y="193469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95577" y="241217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588103" y="2510760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44984" y="2132856"/>
            <a:ext cx="86704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将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通分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:    =     ,    =     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	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                           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87624" y="217213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79525" y="191315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86998" y="239063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879524" y="2489220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479045" y="215059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96136" y="192598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656078" y="2403466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796135" y="2502049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395656" y="216342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058178" y="191683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917479" y="2394313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8058177" y="2492896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657698" y="215427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84448" y="191683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691921" y="239431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4684447" y="2492896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4283968" y="215427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952142" y="192582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959615" y="240331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6952141" y="2501893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6551662" y="216327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6483" y="4293096"/>
            <a:ext cx="871800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通分时分数值变大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约分时分数值变小。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	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                           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3" name="Text Box 4"/>
          <p:cNvSpPr txBox="1">
            <a:spLocks noChangeArrowheads="1"/>
          </p:cNvSpPr>
          <p:nvPr/>
        </p:nvSpPr>
        <p:spPr bwMode="auto">
          <a:xfrm>
            <a:off x="7640007" y="3053018"/>
            <a:ext cx="8096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  <a:ea typeface="+mn-ea"/>
              </a:rPr>
              <a:t>√</a:t>
            </a:r>
          </a:p>
        </p:txBody>
      </p:sp>
      <p:sp>
        <p:nvSpPr>
          <p:cNvPr id="54" name="Text Box 5"/>
          <p:cNvSpPr txBox="1">
            <a:spLocks noChangeArrowheads="1"/>
          </p:cNvSpPr>
          <p:nvPr/>
        </p:nvSpPr>
        <p:spPr bwMode="auto">
          <a:xfrm>
            <a:off x="7794823" y="4731188"/>
            <a:ext cx="8096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×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utoUpdateAnimBg="0"/>
      <p:bldP spid="54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0" name="Text Box 3"/>
          <p:cNvSpPr txBox="1">
            <a:spLocks noChangeArrowheads="1"/>
          </p:cNvSpPr>
          <p:nvPr/>
        </p:nvSpPr>
        <p:spPr bwMode="auto">
          <a:xfrm>
            <a:off x="0" y="642918"/>
            <a:ext cx="7992888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（难点题）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和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都是自然数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且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+   =    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那么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与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的和是多少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64722" y="1558608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endParaRPr lang="zh-CN" altLang="en-US" sz="3200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68415" y="197279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240503" y="2071375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1066168" y="1560497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endParaRPr lang="zh-CN" altLang="en-US" sz="3200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67252" y="197468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1041949" y="2073264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1835696" y="15659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838032" y="19801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1910120" y="207871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 Box 7"/>
          <p:cNvSpPr txBox="1">
            <a:spLocks noChangeArrowheads="1"/>
          </p:cNvSpPr>
          <p:nvPr/>
        </p:nvSpPr>
        <p:spPr bwMode="auto">
          <a:xfrm>
            <a:off x="1460308" y="3280628"/>
            <a:ext cx="447984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4800" b="1" dirty="0">
                <a:solidFill>
                  <a:srgbClr val="FF0000"/>
                </a:solidFill>
                <a:latin typeface="+mn-ea"/>
                <a:ea typeface="+mn-ea"/>
              </a:rPr>
              <a:t>与</a:t>
            </a:r>
            <a:r>
              <a:rPr lang="en-US" altLang="zh-CN" sz="4800" b="1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4800" b="1" dirty="0">
                <a:solidFill>
                  <a:srgbClr val="FF0000"/>
                </a:solidFill>
                <a:latin typeface="+mn-ea"/>
                <a:ea typeface="+mn-ea"/>
              </a:rPr>
              <a:t>的和是</a:t>
            </a:r>
            <a:r>
              <a:rPr lang="en-US" altLang="zh-CN" sz="4800" b="1" dirty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r>
              <a:rPr lang="zh-CN" altLang="en-US" sz="4800" b="1" dirty="0">
                <a:solidFill>
                  <a:srgbClr val="FF0000"/>
                </a:solidFill>
                <a:latin typeface="+mn-ea"/>
                <a:ea typeface="+mn-ea"/>
              </a:rPr>
              <a:t>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35496" y="692696"/>
            <a:ext cx="799306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6.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（变式题）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把下面每组数按从小到大的顺序排列。</a:t>
            </a:r>
          </a:p>
        </p:txBody>
      </p:sp>
      <p:sp>
        <p:nvSpPr>
          <p:cNvPr id="3" name="矩形 2"/>
          <p:cNvSpPr/>
          <p:nvPr/>
        </p:nvSpPr>
        <p:spPr>
          <a:xfrm>
            <a:off x="372752" y="2503348"/>
            <a:ext cx="6495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(1)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54608" y="22873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43608" y="269715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115105" y="2795735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777297" y="22873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66297" y="269715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737794" y="2795735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475656" y="243134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，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23728" y="250334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和</a:t>
            </a:r>
            <a:endParaRPr lang="zh-CN" altLang="en-US" sz="3200" dirty="0"/>
          </a:p>
        </p:txBody>
      </p:sp>
      <p:sp>
        <p:nvSpPr>
          <p:cNvPr id="33" name="TextBox 32"/>
          <p:cNvSpPr txBox="1"/>
          <p:nvPr/>
        </p:nvSpPr>
        <p:spPr>
          <a:xfrm>
            <a:off x="2738784" y="22873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627784" y="269715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2699281" y="2795735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5171905" y="2516857"/>
            <a:ext cx="6495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(2)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842761" y="230083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842761" y="271066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914258" y="2809244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444208" y="230083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65450" y="271066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6536947" y="2809244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6274809" y="244484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，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922881" y="251685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和</a:t>
            </a:r>
            <a:endParaRPr lang="zh-CN" altLang="en-US" sz="3200" dirty="0"/>
          </a:p>
        </p:txBody>
      </p:sp>
      <p:sp>
        <p:nvSpPr>
          <p:cNvPr id="45" name="TextBox 44"/>
          <p:cNvSpPr txBox="1"/>
          <p:nvPr/>
        </p:nvSpPr>
        <p:spPr>
          <a:xfrm>
            <a:off x="7426937" y="230083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426937" y="271066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7498434" y="2809244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875789" y="4068088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55576" y="4554280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13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875788" y="462628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1277519" y="4248988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</a:rPr>
              <a:t>&lt;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730672" y="4087524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645055" y="4554280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13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1739884" y="462628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2141615" y="4248988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</a:rPr>
              <a:t>&lt;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581159" y="4068088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483768" y="4554280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2578597" y="462628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5652120" y="4096677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24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652120" y="4582869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25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5724128" y="4654877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6174063" y="4277577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</a:rPr>
              <a:t>&lt;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562841" y="4087524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25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541599" y="4582869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26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6636428" y="4654877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7038159" y="4277577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</a:rPr>
              <a:t>&lt;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380312" y="4096677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26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380312" y="4582869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27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7475141" y="4654877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1" grpId="0"/>
      <p:bldP spid="52" grpId="0"/>
      <p:bldP spid="53" grpId="0"/>
      <p:bldP spid="55" grpId="0"/>
      <p:bldP spid="56" grpId="0"/>
      <p:bldP spid="57" grpId="0"/>
      <p:bldP spid="59" grpId="0"/>
      <p:bldP spid="60" grpId="0"/>
      <p:bldP spid="62" grpId="0"/>
      <p:bldP spid="63" grpId="0"/>
      <p:bldP spid="64" grpId="0"/>
      <p:bldP spid="66" grpId="0"/>
      <p:bldP spid="67" grpId="0"/>
      <p:bldP spid="6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70" name="Text Box 4"/>
          <p:cNvSpPr txBox="1">
            <a:spLocks noChangeArrowheads="1"/>
          </p:cNvSpPr>
          <p:nvPr/>
        </p:nvSpPr>
        <p:spPr bwMode="auto">
          <a:xfrm>
            <a:off x="73072" y="691845"/>
            <a:ext cx="7993062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7.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（探究题）</a:t>
            </a:r>
            <a:r>
              <a:rPr lang="en-US" altLang="zh-CN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en-US" altLang="zh-CN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是两个自然数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它们同时满足以下两个条件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:(1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)   &lt;   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</a:rPr>
              <a:t>&lt;  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 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；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(2)</a:t>
            </a:r>
            <a:r>
              <a:rPr lang="en-US" altLang="zh-CN" sz="3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3200" dirty="0" err="1" smtClean="0">
                <a:solidFill>
                  <a:srgbClr val="000000"/>
                </a:solidFill>
                <a:latin typeface="+mn-ea"/>
                <a:ea typeface="+mn-ea"/>
              </a:rPr>
              <a:t>+</a:t>
            </a:r>
            <a:r>
              <a:rPr lang="en-US" altLang="zh-CN" sz="3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=22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求</a:t>
            </a:r>
            <a:r>
              <a:rPr lang="en-US" altLang="zh-CN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3200" dirty="0" err="1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en-US" altLang="zh-CN" sz="3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的值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891423" y="135427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891423" y="176410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3851920" y="1862689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4694390" y="12687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endParaRPr lang="zh-CN" altLang="en-US" sz="3200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694390" y="1764105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endParaRPr lang="zh-CN" altLang="en-US" sz="3200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4654887" y="1862688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5544289" y="134105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544289" y="175088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5504786" y="1849469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659817" y="2924944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39604" y="3438510"/>
            <a:ext cx="649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21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659816" y="351051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 82"/>
          <p:cNvSpPr/>
          <p:nvPr/>
        </p:nvSpPr>
        <p:spPr>
          <a:xfrm>
            <a:off x="1061547" y="3133218"/>
            <a:ext cx="4171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&lt;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514700" y="294438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endParaRPr lang="zh-CN" altLang="en-US" sz="3600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503426" y="3438510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endParaRPr lang="zh-CN" altLang="en-US" sz="3600" i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1523912" y="351051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矩形 86"/>
          <p:cNvSpPr/>
          <p:nvPr/>
        </p:nvSpPr>
        <p:spPr>
          <a:xfrm>
            <a:off x="1925643" y="3133218"/>
            <a:ext cx="4171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&lt;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365187" y="2924944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2267796" y="3438510"/>
            <a:ext cx="649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18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2362625" y="351051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矩形 90"/>
          <p:cNvSpPr/>
          <p:nvPr/>
        </p:nvSpPr>
        <p:spPr>
          <a:xfrm>
            <a:off x="484508" y="4437112"/>
            <a:ext cx="6909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符合条件</a:t>
            </a:r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(1)</a:t>
            </a:r>
            <a:r>
              <a:rPr lang="zh-CN" altLang="zh-CN" sz="3600" dirty="0">
                <a:solidFill>
                  <a:srgbClr val="FF0000"/>
                </a:solidFill>
                <a:latin typeface="+mn-ea"/>
                <a:ea typeface="+mn-ea"/>
              </a:rPr>
              <a:t>和</a:t>
            </a:r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(2)</a:t>
            </a:r>
            <a:r>
              <a:rPr lang="zh-CN" altLang="zh-CN" sz="3600" dirty="0">
                <a:solidFill>
                  <a:srgbClr val="FF0000"/>
                </a:solidFill>
                <a:latin typeface="+mn-ea"/>
                <a:ea typeface="+mn-ea"/>
              </a:rPr>
              <a:t>的分数</a:t>
            </a:r>
            <a:r>
              <a:rPr lang="zh-CN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是</a:t>
            </a:r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   </a:t>
            </a:r>
            <a:r>
              <a:rPr lang="zh-CN" altLang="en-US" sz="3600" dirty="0" smtClean="0">
                <a:solidFill>
                  <a:srgbClr val="FF0000"/>
                </a:solidFill>
                <a:latin typeface="+mn-ea"/>
                <a:ea typeface="+mn-ea"/>
              </a:rPr>
              <a:t>，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180094" y="4240693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082703" y="4726885"/>
            <a:ext cx="649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19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6177532" y="4798893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94"/>
          <p:cNvSpPr/>
          <p:nvPr/>
        </p:nvSpPr>
        <p:spPr>
          <a:xfrm>
            <a:off x="489007" y="5364505"/>
            <a:ext cx="34339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+mn-ea"/>
                <a:ea typeface="+mn-ea"/>
              </a:rPr>
              <a:t>因此</a:t>
            </a:r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=3,</a:t>
            </a:r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=19</a:t>
            </a:r>
            <a:r>
              <a:rPr lang="zh-CN" altLang="zh-CN" sz="3600" dirty="0">
                <a:solidFill>
                  <a:srgbClr val="FF0000"/>
                </a:solidFill>
                <a:latin typeface="+mn-ea"/>
                <a:ea typeface="+mn-ea"/>
              </a:rPr>
              <a:t>。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3" grpId="0"/>
      <p:bldP spid="84" grpId="0"/>
      <p:bldP spid="85" grpId="0"/>
      <p:bldP spid="87" grpId="0"/>
      <p:bldP spid="88" grpId="0"/>
      <p:bldP spid="89" grpId="0"/>
      <p:bldP spid="91" grpId="0"/>
      <p:bldP spid="92" grpId="0"/>
      <p:bldP spid="93" grpId="0"/>
      <p:bldP spid="9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1281490" y="868288"/>
            <a:ext cx="3382963" cy="2217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你知道地球上的</a:t>
            </a:r>
            <a:r>
              <a:rPr lang="zh-CN" altLang="en-US" sz="3200" b="1" dirty="0" smtClean="0">
                <a:latin typeface="Times New Roman" panose="02020603050405020304" pitchFamily="18" charset="0"/>
                <a:ea typeface="楷体_GB2312" pitchFamily="49" charset="-122"/>
              </a:rPr>
              <a:t>陆地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多还是海洋多吗</a:t>
            </a:r>
            <a:r>
              <a:rPr lang="en-US" sz="3200" b="1" dirty="0">
                <a:latin typeface="Times New Roman" panose="02020603050405020304" pitchFamily="18" charset="0"/>
                <a:ea typeface="楷体_GB2312" pitchFamily="49" charset="-122"/>
              </a:rPr>
              <a:t>?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123728" y="4077072"/>
            <a:ext cx="6192490" cy="2064284"/>
            <a:chOff x="2123728" y="4077072"/>
            <a:chExt cx="6192490" cy="2064284"/>
          </a:xfrm>
        </p:grpSpPr>
        <p:sp>
          <p:nvSpPr>
            <p:cNvPr id="7172" name="Rectangle 11"/>
            <p:cNvSpPr>
              <a:spLocks noChangeArrowheads="1"/>
            </p:cNvSpPr>
            <p:nvPr/>
          </p:nvSpPr>
          <p:spPr bwMode="auto">
            <a:xfrm>
              <a:off x="2123728" y="4077072"/>
              <a:ext cx="6192490" cy="2064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陆地面积约占地球总面积的     </a:t>
              </a:r>
              <a:r>
                <a:rPr lang="zh-CN" altLang="en-US" sz="3200" b="1" dirty="0" smtClean="0">
                  <a:latin typeface="Times New Roman" panose="02020603050405020304" pitchFamily="18" charset="0"/>
                  <a:ea typeface="楷体_GB2312" pitchFamily="49" charset="-122"/>
                </a:rPr>
                <a:t>，</a:t>
              </a:r>
              <a:r>
                <a:rPr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而海洋面积约占地球总面积的    </a:t>
              </a:r>
              <a:r>
                <a:rPr lang="zh-CN" altLang="en-US" sz="3200" b="1" dirty="0" smtClean="0"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  <a:endParaRPr lang="zh-CN" altLang="en-US" sz="32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7173" name="Group 12"/>
            <p:cNvGrpSpPr/>
            <p:nvPr/>
          </p:nvGrpSpPr>
          <p:grpSpPr bwMode="auto">
            <a:xfrm>
              <a:off x="7013152" y="4224709"/>
              <a:ext cx="511175" cy="885825"/>
              <a:chOff x="0" y="0"/>
              <a:chExt cx="398" cy="558"/>
            </a:xfrm>
          </p:grpSpPr>
          <p:sp>
            <p:nvSpPr>
              <p:cNvPr id="7174" name="Rectangle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8" cy="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sz="2600" b="1" dirty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</a:p>
              <a:p>
                <a:pPr algn="ctr"/>
                <a:r>
                  <a:rPr lang="en-US" sz="2600" b="1" dirty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</a:p>
            </p:txBody>
          </p:sp>
          <p:sp>
            <p:nvSpPr>
              <p:cNvPr id="7175" name="Line 14"/>
              <p:cNvSpPr>
                <a:spLocks noChangeShapeType="1"/>
              </p:cNvSpPr>
              <p:nvPr/>
            </p:nvSpPr>
            <p:spPr bwMode="auto">
              <a:xfrm>
                <a:off x="70" y="281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/>
              </a:p>
            </p:txBody>
          </p:sp>
        </p:grpSp>
        <p:grpSp>
          <p:nvGrpSpPr>
            <p:cNvPr id="7176" name="Group 15"/>
            <p:cNvGrpSpPr/>
            <p:nvPr/>
          </p:nvGrpSpPr>
          <p:grpSpPr bwMode="auto">
            <a:xfrm>
              <a:off x="7445200" y="5202063"/>
              <a:ext cx="511175" cy="885825"/>
              <a:chOff x="0" y="0"/>
              <a:chExt cx="398" cy="558"/>
            </a:xfrm>
          </p:grpSpPr>
          <p:sp>
            <p:nvSpPr>
              <p:cNvPr id="7177" name="Rectangle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8" cy="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sz="2600" b="1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</a:p>
              <a:p>
                <a:pPr algn="ctr"/>
                <a:r>
                  <a:rPr lang="en-US" sz="2600" b="1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</a:p>
            </p:txBody>
          </p:sp>
          <p:sp>
            <p:nvSpPr>
              <p:cNvPr id="7178" name="Line 17"/>
              <p:cNvSpPr>
                <a:spLocks noChangeShapeType="1"/>
              </p:cNvSpPr>
              <p:nvPr/>
            </p:nvSpPr>
            <p:spPr bwMode="auto">
              <a:xfrm>
                <a:off x="70" y="281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7179" name="Picture 19" descr="扫描0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412875"/>
            <a:ext cx="4211637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0" name="Rectangle 20"/>
          <p:cNvSpPr>
            <a:spLocks noChangeArrowheads="1"/>
          </p:cNvSpPr>
          <p:nvPr/>
        </p:nvSpPr>
        <p:spPr bwMode="auto">
          <a:xfrm>
            <a:off x="5865813" y="955675"/>
            <a:ext cx="267017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世界地图</a:t>
            </a:r>
          </a:p>
        </p:txBody>
      </p:sp>
      <p:sp>
        <p:nvSpPr>
          <p:cNvPr id="7183" name="AutoShape 15"/>
          <p:cNvSpPr>
            <a:spLocks noChangeArrowheads="1"/>
          </p:cNvSpPr>
          <p:nvPr/>
        </p:nvSpPr>
        <p:spPr bwMode="auto">
          <a:xfrm>
            <a:off x="109538" y="1054100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sz="3600" b="1">
                <a:solidFill>
                  <a:srgbClr val="0000FF"/>
                </a:solidFill>
                <a:latin typeface="楷体_GB2312" pitchFamily="49" charset="-122"/>
              </a:rPr>
              <a:t>4</a:t>
            </a:r>
          </a:p>
        </p:txBody>
      </p:sp>
      <p:grpSp>
        <p:nvGrpSpPr>
          <p:cNvPr id="16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260648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0" y="2219380"/>
            <a:ext cx="9396536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创新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题）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四个数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:      ,     ,     ,     ,</a:t>
            </a: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其中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最大的数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是</a:t>
            </a:r>
            <a:r>
              <a:rPr lang="en-US" altLang="zh-CN" sz="3200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最小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数是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________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60113" y="2218074"/>
            <a:ext cx="10118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2000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60113" y="2627902"/>
            <a:ext cx="10118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1999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920610" y="2873804"/>
            <a:ext cx="115544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259575" y="2231583"/>
            <a:ext cx="10118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1999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59575" y="2641411"/>
            <a:ext cx="10118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2000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220072" y="2887313"/>
            <a:ext cx="115544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533034" y="2218074"/>
            <a:ext cx="10118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2001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33034" y="2627902"/>
            <a:ext cx="10118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2000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493531" y="2873804"/>
            <a:ext cx="115544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772851" y="2320280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2000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772851" y="2730108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2001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7733348" y="2828691"/>
            <a:ext cx="115544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315359" y="3145467"/>
            <a:ext cx="1011815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2000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315359" y="3577515"/>
            <a:ext cx="1011815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1999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3275856" y="3823417"/>
            <a:ext cx="115544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7197155" y="3090148"/>
            <a:ext cx="1011815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1999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200473" y="3565604"/>
            <a:ext cx="1011815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2000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7160970" y="3811506"/>
            <a:ext cx="115544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3" grpId="0"/>
      <p:bldP spid="3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3"/>
          <p:cNvGrpSpPr/>
          <p:nvPr/>
        </p:nvGrpSpPr>
        <p:grpSpPr bwMode="auto">
          <a:xfrm>
            <a:off x="1187624" y="839492"/>
            <a:ext cx="3925570" cy="2179547"/>
            <a:chOff x="0" y="0"/>
            <a:chExt cx="3029" cy="1031"/>
          </a:xfrm>
        </p:grpSpPr>
        <p:pic>
          <p:nvPicPr>
            <p:cNvPr id="8195" name="Picture 4" descr="气泡-5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" y="0"/>
              <a:ext cx="3007" cy="1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6" name="Rectangle 5"/>
            <p:cNvSpPr>
              <a:spLocks noChangeArrowheads="1"/>
            </p:cNvSpPr>
            <p:nvPr/>
          </p:nvSpPr>
          <p:spPr bwMode="auto">
            <a:xfrm>
              <a:off x="0" y="2"/>
              <a:ext cx="2990" cy="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如果把地球面积分成 </a:t>
              </a:r>
              <a:r>
                <a:rPr 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10 </a:t>
              </a:r>
              <a:r>
                <a:rPr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份，</a:t>
              </a:r>
              <a:r>
                <a:rPr lang="zh-CN" altLang="en-US" sz="3200" b="1" dirty="0" smtClean="0">
                  <a:latin typeface="Times New Roman" panose="02020603050405020304" pitchFamily="18" charset="0"/>
                  <a:ea typeface="楷体_GB2312" pitchFamily="49" charset="-122"/>
                </a:rPr>
                <a:t>陆地</a:t>
              </a:r>
              <a:r>
                <a:rPr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只占 </a:t>
              </a:r>
              <a:r>
                <a:rPr 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3 </a:t>
              </a:r>
              <a:r>
                <a:rPr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份，海洋占了 </a:t>
              </a:r>
              <a:r>
                <a:rPr 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7 </a:t>
              </a:r>
              <a:r>
                <a:rPr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份。</a:t>
              </a:r>
            </a:p>
          </p:txBody>
        </p:sp>
      </p:grpSp>
      <p:grpSp>
        <p:nvGrpSpPr>
          <p:cNvPr id="8197" name="Group 6"/>
          <p:cNvGrpSpPr/>
          <p:nvPr/>
        </p:nvGrpSpPr>
        <p:grpSpPr bwMode="auto">
          <a:xfrm>
            <a:off x="3757134" y="2746866"/>
            <a:ext cx="1735135" cy="1330326"/>
            <a:chOff x="-51" y="-120"/>
            <a:chExt cx="1093" cy="838"/>
          </a:xfrm>
        </p:grpSpPr>
        <p:grpSp>
          <p:nvGrpSpPr>
            <p:cNvPr id="8198" name="Group 7"/>
            <p:cNvGrpSpPr/>
            <p:nvPr/>
          </p:nvGrpSpPr>
          <p:grpSpPr bwMode="auto">
            <a:xfrm>
              <a:off x="-51" y="-117"/>
              <a:ext cx="438" cy="835"/>
              <a:chOff x="-58" y="-117"/>
              <a:chExt cx="504" cy="835"/>
            </a:xfrm>
          </p:grpSpPr>
          <p:sp>
            <p:nvSpPr>
              <p:cNvPr id="8199" name="Rectangle 8"/>
              <p:cNvSpPr>
                <a:spLocks noChangeArrowheads="1"/>
              </p:cNvSpPr>
              <p:nvPr/>
            </p:nvSpPr>
            <p:spPr bwMode="auto">
              <a:xfrm>
                <a:off x="-58" y="-117"/>
                <a:ext cx="504" cy="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sz="4000" b="1" dirty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</a:p>
              <a:p>
                <a:pPr algn="ctr"/>
                <a:r>
                  <a:rPr lang="en-US" sz="4000" b="1" dirty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</a:p>
            </p:txBody>
          </p:sp>
          <p:sp>
            <p:nvSpPr>
              <p:cNvPr id="8200" name="Line 9"/>
              <p:cNvSpPr>
                <a:spLocks noChangeShapeType="1"/>
              </p:cNvSpPr>
              <p:nvPr/>
            </p:nvSpPr>
            <p:spPr bwMode="auto">
              <a:xfrm>
                <a:off x="66" y="297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600"/>
              </a:p>
            </p:txBody>
          </p:sp>
        </p:grpSp>
        <p:grpSp>
          <p:nvGrpSpPr>
            <p:cNvPr id="8201" name="Group 10"/>
            <p:cNvGrpSpPr/>
            <p:nvPr/>
          </p:nvGrpSpPr>
          <p:grpSpPr bwMode="auto">
            <a:xfrm>
              <a:off x="604" y="-120"/>
              <a:ext cx="438" cy="835"/>
              <a:chOff x="-58" y="-120"/>
              <a:chExt cx="504" cy="835"/>
            </a:xfrm>
          </p:grpSpPr>
          <p:sp>
            <p:nvSpPr>
              <p:cNvPr id="8202" name="Rectangle 11"/>
              <p:cNvSpPr>
                <a:spLocks noChangeArrowheads="1"/>
              </p:cNvSpPr>
              <p:nvPr/>
            </p:nvSpPr>
            <p:spPr bwMode="auto">
              <a:xfrm>
                <a:off x="-58" y="-120"/>
                <a:ext cx="504" cy="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sz="4000" b="1" dirty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</a:p>
              <a:p>
                <a:pPr algn="ctr"/>
                <a:r>
                  <a:rPr lang="en-US" sz="4000" b="1" dirty="0">
                    <a:latin typeface="Times New Roman" panose="02020603050405020304" pitchFamily="18" charset="0"/>
                    <a:ea typeface="楷体_GB2312" pitchFamily="49" charset="-122"/>
                  </a:rPr>
                  <a:t>10</a:t>
                </a:r>
              </a:p>
            </p:txBody>
          </p:sp>
          <p:sp>
            <p:nvSpPr>
              <p:cNvPr id="8203" name="Line 12"/>
              <p:cNvSpPr>
                <a:spLocks noChangeShapeType="1"/>
              </p:cNvSpPr>
              <p:nvPr/>
            </p:nvSpPr>
            <p:spPr bwMode="auto">
              <a:xfrm>
                <a:off x="66" y="297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600"/>
              </a:p>
            </p:txBody>
          </p:sp>
        </p:grpSp>
        <p:sp>
          <p:nvSpPr>
            <p:cNvPr id="8204" name="Oval 13"/>
            <p:cNvSpPr>
              <a:spLocks noChangeArrowheads="1"/>
            </p:cNvSpPr>
            <p:nvPr/>
          </p:nvSpPr>
          <p:spPr bwMode="auto">
            <a:xfrm>
              <a:off x="311" y="107"/>
              <a:ext cx="319" cy="31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66"/>
              </a:solidFill>
              <a:round/>
            </a:ln>
          </p:spPr>
          <p:txBody>
            <a:bodyPr wrap="none" lIns="90000" tIns="46800" rIns="90000" bIns="468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600" b="1" baseline="3000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8205" name="Rectangle 14"/>
          <p:cNvSpPr>
            <a:spLocks noChangeArrowheads="1"/>
          </p:cNvSpPr>
          <p:nvPr/>
        </p:nvSpPr>
        <p:spPr bwMode="auto">
          <a:xfrm>
            <a:off x="4206797" y="3005401"/>
            <a:ext cx="696322" cy="710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>
                <a:solidFill>
                  <a:srgbClr val="C00000"/>
                </a:solidFill>
                <a:latin typeface="Times New Roman" panose="02020603050405020304" pitchFamily="18" charset="0"/>
              </a:rPr>
              <a:t>＜</a:t>
            </a:r>
          </a:p>
        </p:txBody>
      </p:sp>
      <p:pic>
        <p:nvPicPr>
          <p:cNvPr id="8206" name="Picture 1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323355" y="2653260"/>
            <a:ext cx="1524876" cy="1665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07" name="Group 15"/>
          <p:cNvGrpSpPr/>
          <p:nvPr/>
        </p:nvGrpSpPr>
        <p:grpSpPr bwMode="auto">
          <a:xfrm>
            <a:off x="5405623" y="476672"/>
            <a:ext cx="3368675" cy="2478211"/>
            <a:chOff x="0" y="0"/>
            <a:chExt cx="4957" cy="3492"/>
          </a:xfrm>
        </p:grpSpPr>
        <p:pic>
          <p:nvPicPr>
            <p:cNvPr id="8208" name="Picture 2" descr="气泡-5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2"/>
              <a:ext cx="4202" cy="3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9" name="Rectangle 17"/>
            <p:cNvSpPr>
              <a:spLocks noChangeArrowheads="1"/>
            </p:cNvSpPr>
            <p:nvPr/>
          </p:nvSpPr>
          <p:spPr bwMode="auto">
            <a:xfrm>
              <a:off x="987" y="0"/>
              <a:ext cx="3970" cy="3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是 </a:t>
              </a:r>
              <a:r>
                <a:rPr 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3 </a:t>
              </a:r>
              <a:r>
                <a:rPr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个      ，</a:t>
              </a:r>
            </a:p>
            <a:p>
              <a:pPr>
                <a:lnSpc>
                  <a:spcPct val="200000"/>
                </a:lnSpc>
              </a:pPr>
              <a:r>
                <a:rPr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是 </a:t>
              </a:r>
              <a:r>
                <a:rPr 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7 </a:t>
              </a:r>
              <a:r>
                <a:rPr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个      。</a:t>
              </a:r>
            </a:p>
          </p:txBody>
        </p:sp>
        <p:grpSp>
          <p:nvGrpSpPr>
            <p:cNvPr id="8210" name="Group 18"/>
            <p:cNvGrpSpPr/>
            <p:nvPr/>
          </p:nvGrpSpPr>
          <p:grpSpPr bwMode="auto">
            <a:xfrm>
              <a:off x="255" y="200"/>
              <a:ext cx="3394" cy="3027"/>
              <a:chOff x="-26" y="0"/>
              <a:chExt cx="1358" cy="1211"/>
            </a:xfrm>
          </p:grpSpPr>
          <p:grpSp>
            <p:nvGrpSpPr>
              <p:cNvPr id="8211" name="Group 18"/>
              <p:cNvGrpSpPr/>
              <p:nvPr/>
            </p:nvGrpSpPr>
            <p:grpSpPr bwMode="auto">
              <a:xfrm>
                <a:off x="-26" y="0"/>
                <a:ext cx="373" cy="680"/>
                <a:chOff x="-32" y="0"/>
                <a:chExt cx="461" cy="680"/>
              </a:xfrm>
            </p:grpSpPr>
            <p:sp>
              <p:nvSpPr>
                <p:cNvPr id="8212" name="Rectangle 19"/>
                <p:cNvSpPr>
                  <a:spLocks noChangeArrowheads="1"/>
                </p:cNvSpPr>
                <p:nvPr/>
              </p:nvSpPr>
              <p:spPr bwMode="auto">
                <a:xfrm>
                  <a:off x="-32" y="0"/>
                  <a:ext cx="461" cy="6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r>
                    <a:rPr lang="en-US" sz="3200" b="1" dirty="0">
                      <a:latin typeface="Times New Roman" panose="02020603050405020304" pitchFamily="18" charset="0"/>
                      <a:ea typeface="楷体_GB2312" pitchFamily="49" charset="-122"/>
                    </a:rPr>
                    <a:t>3</a:t>
                  </a:r>
                </a:p>
                <a:p>
                  <a:pPr algn="ctr"/>
                  <a:r>
                    <a:rPr lang="en-US" sz="3200" b="1" dirty="0">
                      <a:latin typeface="Times New Roman" panose="02020603050405020304" pitchFamily="18" charset="0"/>
                      <a:ea typeface="楷体_GB2312" pitchFamily="49" charset="-122"/>
                    </a:rPr>
                    <a:t>10</a:t>
                  </a:r>
                </a:p>
              </p:txBody>
            </p:sp>
            <p:sp>
              <p:nvSpPr>
                <p:cNvPr id="8213" name="Line 20"/>
                <p:cNvSpPr>
                  <a:spLocks noChangeShapeType="1"/>
                </p:cNvSpPr>
                <p:nvPr/>
              </p:nvSpPr>
              <p:spPr bwMode="auto">
                <a:xfrm>
                  <a:off x="70" y="281"/>
                  <a:ext cx="259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lIns="90000" tIns="46800" rIns="90000" bIns="46800" anchor="ctr"/>
                <a:lstStyle/>
                <a:p>
                  <a:endParaRPr lang="zh-CN" altLang="en-US" sz="3200"/>
                </a:p>
              </p:txBody>
            </p:sp>
          </p:grpSp>
          <p:grpSp>
            <p:nvGrpSpPr>
              <p:cNvPr id="8214" name="Group 21"/>
              <p:cNvGrpSpPr/>
              <p:nvPr/>
            </p:nvGrpSpPr>
            <p:grpSpPr bwMode="auto">
              <a:xfrm>
                <a:off x="-26" y="531"/>
                <a:ext cx="373" cy="680"/>
                <a:chOff x="-32" y="0"/>
                <a:chExt cx="461" cy="680"/>
              </a:xfrm>
            </p:grpSpPr>
            <p:sp>
              <p:nvSpPr>
                <p:cNvPr id="8215" name="Rectangle 22"/>
                <p:cNvSpPr>
                  <a:spLocks noChangeArrowheads="1"/>
                </p:cNvSpPr>
                <p:nvPr/>
              </p:nvSpPr>
              <p:spPr bwMode="auto">
                <a:xfrm>
                  <a:off x="-32" y="0"/>
                  <a:ext cx="461" cy="6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r>
                    <a:rPr lang="en-US" sz="3200" b="1">
                      <a:latin typeface="Times New Roman" panose="02020603050405020304" pitchFamily="18" charset="0"/>
                      <a:ea typeface="楷体_GB2312" pitchFamily="49" charset="-122"/>
                    </a:rPr>
                    <a:t>7</a:t>
                  </a:r>
                </a:p>
                <a:p>
                  <a:pPr algn="ctr"/>
                  <a:r>
                    <a:rPr lang="en-US" sz="3200" b="1">
                      <a:latin typeface="Times New Roman" panose="02020603050405020304" pitchFamily="18" charset="0"/>
                      <a:ea typeface="楷体_GB2312" pitchFamily="49" charset="-122"/>
                    </a:rPr>
                    <a:t>10</a:t>
                  </a:r>
                </a:p>
              </p:txBody>
            </p:sp>
            <p:sp>
              <p:nvSpPr>
                <p:cNvPr id="8216" name="Line 23"/>
                <p:cNvSpPr>
                  <a:spLocks noChangeShapeType="1"/>
                </p:cNvSpPr>
                <p:nvPr/>
              </p:nvSpPr>
              <p:spPr bwMode="auto">
                <a:xfrm>
                  <a:off x="70" y="281"/>
                  <a:ext cx="259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lIns="90000" tIns="46800" rIns="90000" bIns="46800" anchor="ctr"/>
                <a:lstStyle/>
                <a:p>
                  <a:endParaRPr lang="zh-CN" altLang="en-US" sz="3200"/>
                </a:p>
              </p:txBody>
            </p:sp>
          </p:grpSp>
          <p:grpSp>
            <p:nvGrpSpPr>
              <p:cNvPr id="8217" name="Group 24"/>
              <p:cNvGrpSpPr/>
              <p:nvPr/>
            </p:nvGrpSpPr>
            <p:grpSpPr bwMode="auto">
              <a:xfrm>
                <a:off x="959" y="0"/>
                <a:ext cx="373" cy="680"/>
                <a:chOff x="-32" y="0"/>
                <a:chExt cx="461" cy="680"/>
              </a:xfrm>
            </p:grpSpPr>
            <p:sp>
              <p:nvSpPr>
                <p:cNvPr id="8218" name="Rectangle 25"/>
                <p:cNvSpPr>
                  <a:spLocks noChangeArrowheads="1"/>
                </p:cNvSpPr>
                <p:nvPr/>
              </p:nvSpPr>
              <p:spPr bwMode="auto">
                <a:xfrm>
                  <a:off x="-32" y="0"/>
                  <a:ext cx="461" cy="6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r>
                    <a:rPr lang="en-US" sz="3200" b="1">
                      <a:latin typeface="Times New Roman" panose="02020603050405020304" pitchFamily="18" charset="0"/>
                      <a:ea typeface="楷体_GB2312" pitchFamily="49" charset="-122"/>
                    </a:rPr>
                    <a:t>1</a:t>
                  </a:r>
                </a:p>
                <a:p>
                  <a:pPr algn="ctr"/>
                  <a:r>
                    <a:rPr lang="en-US" sz="3200" b="1">
                      <a:latin typeface="Times New Roman" panose="02020603050405020304" pitchFamily="18" charset="0"/>
                      <a:ea typeface="楷体_GB2312" pitchFamily="49" charset="-122"/>
                    </a:rPr>
                    <a:t>10</a:t>
                  </a:r>
                </a:p>
              </p:txBody>
            </p:sp>
            <p:sp>
              <p:nvSpPr>
                <p:cNvPr id="8219" name="Line 26"/>
                <p:cNvSpPr>
                  <a:spLocks noChangeShapeType="1"/>
                </p:cNvSpPr>
                <p:nvPr/>
              </p:nvSpPr>
              <p:spPr bwMode="auto">
                <a:xfrm>
                  <a:off x="70" y="281"/>
                  <a:ext cx="259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lIns="90000" tIns="46800" rIns="90000" bIns="46800" anchor="ctr"/>
                <a:lstStyle/>
                <a:p>
                  <a:endParaRPr lang="zh-CN" altLang="en-US" sz="3200"/>
                </a:p>
              </p:txBody>
            </p:sp>
          </p:grpSp>
          <p:grpSp>
            <p:nvGrpSpPr>
              <p:cNvPr id="8220" name="Group 27"/>
              <p:cNvGrpSpPr/>
              <p:nvPr/>
            </p:nvGrpSpPr>
            <p:grpSpPr bwMode="auto">
              <a:xfrm>
                <a:off x="959" y="531"/>
                <a:ext cx="373" cy="680"/>
                <a:chOff x="-32" y="0"/>
                <a:chExt cx="461" cy="680"/>
              </a:xfrm>
            </p:grpSpPr>
            <p:sp>
              <p:nvSpPr>
                <p:cNvPr id="8221" name="Rectangle 28"/>
                <p:cNvSpPr>
                  <a:spLocks noChangeArrowheads="1"/>
                </p:cNvSpPr>
                <p:nvPr/>
              </p:nvSpPr>
              <p:spPr bwMode="auto">
                <a:xfrm>
                  <a:off x="-32" y="0"/>
                  <a:ext cx="461" cy="6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r>
                    <a:rPr lang="en-US" sz="3200" b="1">
                      <a:latin typeface="Times New Roman" panose="02020603050405020304" pitchFamily="18" charset="0"/>
                      <a:ea typeface="楷体_GB2312" pitchFamily="49" charset="-122"/>
                    </a:rPr>
                    <a:t>1</a:t>
                  </a:r>
                </a:p>
                <a:p>
                  <a:pPr algn="ctr"/>
                  <a:r>
                    <a:rPr lang="en-US" sz="3200" b="1">
                      <a:latin typeface="Times New Roman" panose="02020603050405020304" pitchFamily="18" charset="0"/>
                      <a:ea typeface="楷体_GB2312" pitchFamily="49" charset="-122"/>
                    </a:rPr>
                    <a:t>10</a:t>
                  </a:r>
                </a:p>
              </p:txBody>
            </p:sp>
            <p:sp>
              <p:nvSpPr>
                <p:cNvPr id="8222" name="Line 29"/>
                <p:cNvSpPr>
                  <a:spLocks noChangeShapeType="1"/>
                </p:cNvSpPr>
                <p:nvPr/>
              </p:nvSpPr>
              <p:spPr bwMode="auto">
                <a:xfrm>
                  <a:off x="70" y="281"/>
                  <a:ext cx="259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lIns="90000" tIns="46800" rIns="90000" bIns="46800" anchor="ctr"/>
                <a:lstStyle/>
                <a:p>
                  <a:endParaRPr lang="zh-CN" altLang="en-US" sz="3200"/>
                </a:p>
              </p:txBody>
            </p:sp>
          </p:grpSp>
        </p:grpSp>
      </p:grpSp>
      <p:pic>
        <p:nvPicPr>
          <p:cNvPr id="8223" name="Picture 3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273986" y="3129737"/>
            <a:ext cx="1866900" cy="1462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45850" y="4576213"/>
            <a:ext cx="77705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如果</a:t>
            </a:r>
            <a:r>
              <a:rPr lang="zh-CN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两个分数的分子相同而分母不同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或者分子和分母都不相同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这样的两个分数怎样比较大小的呢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5" grpId="0" autoUpdateAnimBg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剪去单角的矩形 2"/>
          <p:cNvSpPr/>
          <p:nvPr/>
        </p:nvSpPr>
        <p:spPr>
          <a:xfrm>
            <a:off x="153970" y="2189951"/>
            <a:ext cx="2137007" cy="2259390"/>
          </a:xfrm>
          <a:prstGeom prst="snip1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grpSp>
        <p:nvGrpSpPr>
          <p:cNvPr id="9218" name="Group 2"/>
          <p:cNvGrpSpPr/>
          <p:nvPr/>
        </p:nvGrpSpPr>
        <p:grpSpPr bwMode="auto">
          <a:xfrm>
            <a:off x="251520" y="920602"/>
            <a:ext cx="1684339" cy="1201738"/>
            <a:chOff x="-34" y="-84"/>
            <a:chExt cx="1061" cy="757"/>
          </a:xfrm>
        </p:grpSpPr>
        <p:grpSp>
          <p:nvGrpSpPr>
            <p:cNvPr id="9219" name="Group 3"/>
            <p:cNvGrpSpPr/>
            <p:nvPr/>
          </p:nvGrpSpPr>
          <p:grpSpPr bwMode="auto">
            <a:xfrm>
              <a:off x="-34" y="-84"/>
              <a:ext cx="405" cy="757"/>
              <a:chOff x="-39" y="-84"/>
              <a:chExt cx="466" cy="757"/>
            </a:xfrm>
          </p:grpSpPr>
          <p:sp>
            <p:nvSpPr>
              <p:cNvPr id="9220" name="Rectangle 4"/>
              <p:cNvSpPr>
                <a:spLocks noChangeArrowheads="1"/>
              </p:cNvSpPr>
              <p:nvPr/>
            </p:nvSpPr>
            <p:spPr bwMode="auto">
              <a:xfrm>
                <a:off x="-39" y="-84"/>
                <a:ext cx="466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</a:p>
              <a:p>
                <a:pPr algn="ctr"/>
                <a:r>
                  <a: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rPr>
                  <a:t>13</a:t>
                </a:r>
              </a:p>
            </p:txBody>
          </p:sp>
          <p:sp>
            <p:nvSpPr>
              <p:cNvPr id="9221" name="Line 5"/>
              <p:cNvSpPr>
                <a:spLocks noChangeShapeType="1"/>
              </p:cNvSpPr>
              <p:nvPr/>
            </p:nvSpPr>
            <p:spPr bwMode="auto">
              <a:xfrm>
                <a:off x="66" y="297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grpSp>
          <p:nvGrpSpPr>
            <p:cNvPr id="9222" name="Group 6"/>
            <p:cNvGrpSpPr/>
            <p:nvPr/>
          </p:nvGrpSpPr>
          <p:grpSpPr bwMode="auto">
            <a:xfrm>
              <a:off x="622" y="-84"/>
              <a:ext cx="405" cy="757"/>
              <a:chOff x="-39" y="-84"/>
              <a:chExt cx="468" cy="757"/>
            </a:xfrm>
          </p:grpSpPr>
          <p:sp>
            <p:nvSpPr>
              <p:cNvPr id="9223" name="Rectangle 7"/>
              <p:cNvSpPr>
                <a:spLocks noChangeArrowheads="1"/>
              </p:cNvSpPr>
              <p:nvPr/>
            </p:nvSpPr>
            <p:spPr bwMode="auto">
              <a:xfrm>
                <a:off x="-39" y="-84"/>
                <a:ext cx="468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</a:p>
              <a:p>
                <a:pPr algn="ctr"/>
                <a:r>
                  <a: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rPr>
                  <a:t>13</a:t>
                </a:r>
              </a:p>
            </p:txBody>
          </p:sp>
          <p:sp>
            <p:nvSpPr>
              <p:cNvPr id="9224" name="Line 8"/>
              <p:cNvSpPr>
                <a:spLocks noChangeShapeType="1"/>
              </p:cNvSpPr>
              <p:nvPr/>
            </p:nvSpPr>
            <p:spPr bwMode="auto">
              <a:xfrm>
                <a:off x="67" y="297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sp>
          <p:nvSpPr>
            <p:cNvPr id="9225" name="Oval 9"/>
            <p:cNvSpPr>
              <a:spLocks noChangeArrowheads="1"/>
            </p:cNvSpPr>
            <p:nvPr/>
          </p:nvSpPr>
          <p:spPr bwMode="auto">
            <a:xfrm>
              <a:off x="369" y="171"/>
              <a:ext cx="255" cy="2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66"/>
              </a:solidFill>
              <a:round/>
            </a:ln>
          </p:spPr>
          <p:txBody>
            <a:bodyPr wrap="none" lIns="90000" tIns="46800" rIns="90000" bIns="468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 b="1" baseline="3000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737470" y="1208981"/>
            <a:ext cx="645026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＜</a:t>
            </a: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753729" y="495202"/>
            <a:ext cx="5609275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/>
              <a:t>比较下面每组中两个分数的大小</a:t>
            </a:r>
            <a:endParaRPr lang="en-US" altLang="zh-CN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237" name="Group 21"/>
          <p:cNvGrpSpPr/>
          <p:nvPr/>
        </p:nvGrpSpPr>
        <p:grpSpPr bwMode="auto">
          <a:xfrm>
            <a:off x="2627784" y="920602"/>
            <a:ext cx="1349376" cy="1201738"/>
            <a:chOff x="-17" y="-84"/>
            <a:chExt cx="850" cy="757"/>
          </a:xfrm>
        </p:grpSpPr>
        <p:grpSp>
          <p:nvGrpSpPr>
            <p:cNvPr id="9238" name="Group 22"/>
            <p:cNvGrpSpPr/>
            <p:nvPr/>
          </p:nvGrpSpPr>
          <p:grpSpPr bwMode="auto">
            <a:xfrm>
              <a:off x="-17" y="-84"/>
              <a:ext cx="260" cy="757"/>
              <a:chOff x="-25" y="-84"/>
              <a:chExt cx="385" cy="757"/>
            </a:xfrm>
          </p:grpSpPr>
          <p:sp>
            <p:nvSpPr>
              <p:cNvPr id="9239" name="Rectangle 23"/>
              <p:cNvSpPr>
                <a:spLocks noChangeArrowheads="1"/>
              </p:cNvSpPr>
              <p:nvPr/>
            </p:nvSpPr>
            <p:spPr bwMode="auto">
              <a:xfrm>
                <a:off x="-25" y="-84"/>
                <a:ext cx="385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</a:p>
              <a:p>
                <a:pPr algn="ctr"/>
                <a:r>
                  <a: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</a:p>
            </p:txBody>
          </p:sp>
          <p:sp>
            <p:nvSpPr>
              <p:cNvPr id="9240" name="Line 24"/>
              <p:cNvSpPr>
                <a:spLocks noChangeShapeType="1"/>
              </p:cNvSpPr>
              <p:nvPr/>
            </p:nvSpPr>
            <p:spPr bwMode="auto">
              <a:xfrm>
                <a:off x="40" y="297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grpSp>
          <p:nvGrpSpPr>
            <p:cNvPr id="9241" name="Group 25"/>
            <p:cNvGrpSpPr/>
            <p:nvPr/>
          </p:nvGrpSpPr>
          <p:grpSpPr bwMode="auto">
            <a:xfrm>
              <a:off x="573" y="-84"/>
              <a:ext cx="260" cy="757"/>
              <a:chOff x="-25" y="-84"/>
              <a:chExt cx="385" cy="757"/>
            </a:xfrm>
          </p:grpSpPr>
          <p:sp>
            <p:nvSpPr>
              <p:cNvPr id="9242" name="Rectangle 26"/>
              <p:cNvSpPr>
                <a:spLocks noChangeArrowheads="1"/>
              </p:cNvSpPr>
              <p:nvPr/>
            </p:nvSpPr>
            <p:spPr bwMode="auto">
              <a:xfrm>
                <a:off x="-25" y="-84"/>
                <a:ext cx="385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</a:p>
              <a:p>
                <a:pPr algn="ctr"/>
                <a:r>
                  <a: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</a:p>
            </p:txBody>
          </p:sp>
          <p:sp>
            <p:nvSpPr>
              <p:cNvPr id="9243" name="Line 27"/>
              <p:cNvSpPr>
                <a:spLocks noChangeShapeType="1"/>
              </p:cNvSpPr>
              <p:nvPr/>
            </p:nvSpPr>
            <p:spPr bwMode="auto">
              <a:xfrm>
                <a:off x="40" y="297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sp>
          <p:nvSpPr>
            <p:cNvPr id="9244" name="Oval 28"/>
            <p:cNvSpPr>
              <a:spLocks noChangeArrowheads="1"/>
            </p:cNvSpPr>
            <p:nvPr/>
          </p:nvSpPr>
          <p:spPr bwMode="auto">
            <a:xfrm>
              <a:off x="280" y="171"/>
              <a:ext cx="255" cy="2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66"/>
              </a:solidFill>
              <a:round/>
            </a:ln>
          </p:spPr>
          <p:txBody>
            <a:bodyPr wrap="none" lIns="90000" tIns="46800" rIns="90000" bIns="468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 b="1" baseline="3000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9253" name="Group 37"/>
          <p:cNvGrpSpPr/>
          <p:nvPr/>
        </p:nvGrpSpPr>
        <p:grpSpPr bwMode="auto">
          <a:xfrm>
            <a:off x="4860032" y="920602"/>
            <a:ext cx="1349376" cy="1201738"/>
            <a:chOff x="-17" y="-84"/>
            <a:chExt cx="850" cy="757"/>
          </a:xfrm>
        </p:grpSpPr>
        <p:grpSp>
          <p:nvGrpSpPr>
            <p:cNvPr id="9254" name="Group 38"/>
            <p:cNvGrpSpPr/>
            <p:nvPr/>
          </p:nvGrpSpPr>
          <p:grpSpPr bwMode="auto">
            <a:xfrm>
              <a:off x="-17" y="-84"/>
              <a:ext cx="260" cy="757"/>
              <a:chOff x="-25" y="-84"/>
              <a:chExt cx="385" cy="757"/>
            </a:xfrm>
          </p:grpSpPr>
          <p:sp>
            <p:nvSpPr>
              <p:cNvPr id="9255" name="Rectangle 39"/>
              <p:cNvSpPr>
                <a:spLocks noChangeArrowheads="1"/>
              </p:cNvSpPr>
              <p:nvPr/>
            </p:nvSpPr>
            <p:spPr bwMode="auto">
              <a:xfrm>
                <a:off x="-25" y="-84"/>
                <a:ext cx="385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</a:p>
              <a:p>
                <a:pPr algn="ctr"/>
                <a:r>
                  <a: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</a:p>
            </p:txBody>
          </p:sp>
          <p:sp>
            <p:nvSpPr>
              <p:cNvPr id="9256" name="Line 40"/>
              <p:cNvSpPr>
                <a:spLocks noChangeShapeType="1"/>
              </p:cNvSpPr>
              <p:nvPr/>
            </p:nvSpPr>
            <p:spPr bwMode="auto">
              <a:xfrm>
                <a:off x="40" y="297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grpSp>
          <p:nvGrpSpPr>
            <p:cNvPr id="9257" name="Group 41"/>
            <p:cNvGrpSpPr/>
            <p:nvPr/>
          </p:nvGrpSpPr>
          <p:grpSpPr bwMode="auto">
            <a:xfrm>
              <a:off x="573" y="-84"/>
              <a:ext cx="260" cy="757"/>
              <a:chOff x="-25" y="-84"/>
              <a:chExt cx="385" cy="757"/>
            </a:xfrm>
          </p:grpSpPr>
          <p:sp>
            <p:nvSpPr>
              <p:cNvPr id="9258" name="Rectangle 42"/>
              <p:cNvSpPr>
                <a:spLocks noChangeArrowheads="1"/>
              </p:cNvSpPr>
              <p:nvPr/>
            </p:nvSpPr>
            <p:spPr bwMode="auto">
              <a:xfrm>
                <a:off x="-25" y="-84"/>
                <a:ext cx="385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</a:p>
              <a:p>
                <a:pPr algn="ctr"/>
                <a:r>
                  <a:rPr lang="en-US" altLang="zh-CN" sz="3600" b="1"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</a:p>
            </p:txBody>
          </p:sp>
          <p:sp>
            <p:nvSpPr>
              <p:cNvPr id="9259" name="Line 43"/>
              <p:cNvSpPr>
                <a:spLocks noChangeShapeType="1"/>
              </p:cNvSpPr>
              <p:nvPr/>
            </p:nvSpPr>
            <p:spPr bwMode="auto">
              <a:xfrm>
                <a:off x="40" y="297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sp>
          <p:nvSpPr>
            <p:cNvPr id="9260" name="Oval 44"/>
            <p:cNvSpPr>
              <a:spLocks noChangeArrowheads="1"/>
            </p:cNvSpPr>
            <p:nvPr/>
          </p:nvSpPr>
          <p:spPr bwMode="auto">
            <a:xfrm>
              <a:off x="280" y="171"/>
              <a:ext cx="255" cy="2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66"/>
              </a:solidFill>
              <a:round/>
            </a:ln>
          </p:spPr>
          <p:txBody>
            <a:bodyPr wrap="none" lIns="90000" tIns="46800" rIns="90000" bIns="468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 b="1" baseline="3000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9269" name="Rectangle 53"/>
          <p:cNvSpPr>
            <a:spLocks noChangeArrowheads="1"/>
          </p:cNvSpPr>
          <p:nvPr/>
        </p:nvSpPr>
        <p:spPr bwMode="auto">
          <a:xfrm>
            <a:off x="2954983" y="1208981"/>
            <a:ext cx="645026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C00000"/>
                </a:solidFill>
                <a:latin typeface="Times New Roman" panose="02020603050405020304" pitchFamily="18" charset="0"/>
              </a:rPr>
              <a:t>＜</a:t>
            </a:r>
          </a:p>
        </p:txBody>
      </p:sp>
      <p:sp>
        <p:nvSpPr>
          <p:cNvPr id="9270" name="Rectangle 54"/>
          <p:cNvSpPr>
            <a:spLocks noChangeArrowheads="1"/>
          </p:cNvSpPr>
          <p:nvPr/>
        </p:nvSpPr>
        <p:spPr bwMode="auto">
          <a:xfrm>
            <a:off x="5207869" y="1208981"/>
            <a:ext cx="645026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C00000"/>
                </a:solidFill>
                <a:latin typeface="Times New Roman" panose="02020603050405020304" pitchFamily="18" charset="0"/>
              </a:rPr>
              <a:t>＞</a:t>
            </a:r>
          </a:p>
        </p:txBody>
      </p:sp>
      <p:sp>
        <p:nvSpPr>
          <p:cNvPr id="9278" name="Rectangle 60"/>
          <p:cNvSpPr>
            <a:spLocks noChangeArrowheads="1"/>
          </p:cNvSpPr>
          <p:nvPr/>
        </p:nvSpPr>
        <p:spPr bwMode="auto">
          <a:xfrm>
            <a:off x="1022985" y="4756785"/>
            <a:ext cx="5781040" cy="654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+mn-ea"/>
                <a:ea typeface="+mn-ea"/>
              </a:rPr>
              <a:t>分母相同的两个分数怎样比较大小</a:t>
            </a:r>
            <a:r>
              <a:rPr lang="en-US" altLang="zh-CN" sz="2800" b="1" dirty="0" smtClean="0">
                <a:latin typeface="+mn-ea"/>
                <a:ea typeface="+mn-ea"/>
              </a:rPr>
              <a:t>?  </a:t>
            </a:r>
            <a:endParaRPr lang="en-US" altLang="zh-CN" sz="2800" b="1" dirty="0">
              <a:latin typeface="+mn-ea"/>
              <a:ea typeface="+mn-ea"/>
            </a:endParaRPr>
          </a:p>
        </p:txBody>
      </p:sp>
      <p:sp>
        <p:nvSpPr>
          <p:cNvPr id="9279" name="Rectangle 57"/>
          <p:cNvSpPr>
            <a:spLocks noChangeArrowheads="1"/>
          </p:cNvSpPr>
          <p:nvPr/>
        </p:nvSpPr>
        <p:spPr bwMode="auto">
          <a:xfrm>
            <a:off x="341689" y="5543414"/>
            <a:ext cx="7624762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分母相同的分数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分子大的分数比较大。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1217" y="2256688"/>
            <a:ext cx="2106058" cy="1037805"/>
            <a:chOff x="219992" y="2604499"/>
            <a:chExt cx="2201261" cy="1037805"/>
          </a:xfrm>
        </p:grpSpPr>
        <p:sp>
          <p:nvSpPr>
            <p:cNvPr id="68" name="Rectangle 17"/>
            <p:cNvSpPr>
              <a:spLocks noChangeArrowheads="1"/>
            </p:cNvSpPr>
            <p:nvPr/>
          </p:nvSpPr>
          <p:spPr bwMode="auto">
            <a:xfrm>
              <a:off x="573785" y="2604499"/>
              <a:ext cx="1847468" cy="956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是 </a:t>
              </a:r>
              <a:r>
                <a:rPr 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3 </a:t>
              </a:r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个     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楷体_GB2312" pitchFamily="49" charset="-122"/>
                </a:rPr>
                <a:t>，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70" name="Group 18"/>
            <p:cNvGrpSpPr/>
            <p:nvPr/>
          </p:nvGrpSpPr>
          <p:grpSpPr bwMode="auto">
            <a:xfrm>
              <a:off x="219992" y="2686175"/>
              <a:ext cx="540317" cy="956129"/>
              <a:chOff x="1" y="0"/>
              <a:chExt cx="394" cy="539"/>
            </a:xfrm>
          </p:grpSpPr>
          <p:sp>
            <p:nvSpPr>
              <p:cNvPr id="80" name="Rectangle 19"/>
              <p:cNvSpPr>
                <a:spLocks noChangeArrowheads="1"/>
              </p:cNvSpPr>
              <p:nvPr/>
            </p:nvSpPr>
            <p:spPr bwMode="auto">
              <a:xfrm>
                <a:off x="1" y="0"/>
                <a:ext cx="394" cy="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sz="2800" b="1" dirty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</a:p>
              <a:p>
                <a:pPr algn="ctr"/>
                <a:r>
                  <a:rPr lang="en-US" sz="28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13</a:t>
                </a:r>
                <a:endParaRPr lang="en-US" sz="28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81" name="Line 20"/>
              <p:cNvSpPr>
                <a:spLocks noChangeShapeType="1"/>
              </p:cNvSpPr>
              <p:nvPr/>
            </p:nvSpPr>
            <p:spPr bwMode="auto">
              <a:xfrm>
                <a:off x="70" y="281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72" name="Group 24"/>
            <p:cNvGrpSpPr/>
            <p:nvPr/>
          </p:nvGrpSpPr>
          <p:grpSpPr bwMode="auto">
            <a:xfrm>
              <a:off x="1691365" y="2686175"/>
              <a:ext cx="540317" cy="956129"/>
              <a:chOff x="-146" y="0"/>
              <a:chExt cx="394" cy="539"/>
            </a:xfrm>
          </p:grpSpPr>
          <p:sp>
            <p:nvSpPr>
              <p:cNvPr id="76" name="Rectangle 25"/>
              <p:cNvSpPr>
                <a:spLocks noChangeArrowheads="1"/>
              </p:cNvSpPr>
              <p:nvPr/>
            </p:nvSpPr>
            <p:spPr bwMode="auto">
              <a:xfrm>
                <a:off x="-146" y="0"/>
                <a:ext cx="394" cy="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sz="2800" b="1" dirty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</a:p>
              <a:p>
                <a:pPr algn="ctr"/>
                <a:r>
                  <a:rPr lang="en-US" sz="28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13</a:t>
                </a:r>
                <a:endParaRPr lang="en-US" sz="28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77" name="Line 26"/>
              <p:cNvSpPr>
                <a:spLocks noChangeShapeType="1"/>
              </p:cNvSpPr>
              <p:nvPr/>
            </p:nvSpPr>
            <p:spPr bwMode="auto">
              <a:xfrm>
                <a:off x="-77" y="281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2800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172663" y="3192792"/>
            <a:ext cx="2116287" cy="1043639"/>
            <a:chOff x="221438" y="3540603"/>
            <a:chExt cx="2116287" cy="1043639"/>
          </a:xfrm>
        </p:grpSpPr>
        <p:sp>
          <p:nvSpPr>
            <p:cNvPr id="83" name="Rectangle 17"/>
            <p:cNvSpPr>
              <a:spLocks noChangeArrowheads="1"/>
            </p:cNvSpPr>
            <p:nvPr/>
          </p:nvSpPr>
          <p:spPr bwMode="auto">
            <a:xfrm>
              <a:off x="573784" y="3540603"/>
              <a:ext cx="1763941" cy="956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2800" b="1" dirty="0" smtClean="0">
                  <a:latin typeface="Times New Roman" panose="02020603050405020304" pitchFamily="18" charset="0"/>
                  <a:ea typeface="楷体_GB2312" pitchFamily="49" charset="-122"/>
                </a:rPr>
                <a:t>是 </a:t>
              </a:r>
              <a:r>
                <a:rPr 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7 </a:t>
              </a:r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个     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71" name="Group 21"/>
            <p:cNvGrpSpPr/>
            <p:nvPr/>
          </p:nvGrpSpPr>
          <p:grpSpPr bwMode="auto">
            <a:xfrm>
              <a:off x="221438" y="3628113"/>
              <a:ext cx="540494" cy="956129"/>
              <a:chOff x="2" y="0"/>
              <a:chExt cx="393" cy="539"/>
            </a:xfrm>
          </p:grpSpPr>
          <p:sp>
            <p:nvSpPr>
              <p:cNvPr id="78" name="Rectangle 22"/>
              <p:cNvSpPr>
                <a:spLocks noChangeArrowheads="1"/>
              </p:cNvSpPr>
              <p:nvPr/>
            </p:nvSpPr>
            <p:spPr bwMode="auto">
              <a:xfrm>
                <a:off x="2" y="0"/>
                <a:ext cx="393" cy="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sz="28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sz="28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algn="ctr"/>
                <a:r>
                  <a:rPr lang="en-US" sz="28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13</a:t>
                </a:r>
                <a:endParaRPr lang="en-US" sz="28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79" name="Line 23"/>
              <p:cNvSpPr>
                <a:spLocks noChangeShapeType="1"/>
              </p:cNvSpPr>
              <p:nvPr/>
            </p:nvSpPr>
            <p:spPr bwMode="auto">
              <a:xfrm>
                <a:off x="70" y="281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73" name="Group 27"/>
            <p:cNvGrpSpPr/>
            <p:nvPr/>
          </p:nvGrpSpPr>
          <p:grpSpPr bwMode="auto">
            <a:xfrm>
              <a:off x="1692231" y="3628113"/>
              <a:ext cx="540494" cy="956129"/>
              <a:chOff x="-145" y="0"/>
              <a:chExt cx="393" cy="539"/>
            </a:xfrm>
          </p:grpSpPr>
          <p:sp>
            <p:nvSpPr>
              <p:cNvPr id="74" name="Rectangle 28"/>
              <p:cNvSpPr>
                <a:spLocks noChangeArrowheads="1"/>
              </p:cNvSpPr>
              <p:nvPr/>
            </p:nvSpPr>
            <p:spPr bwMode="auto">
              <a:xfrm>
                <a:off x="-145" y="0"/>
                <a:ext cx="393" cy="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sz="2800" b="1" dirty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</a:p>
              <a:p>
                <a:pPr algn="ctr"/>
                <a:r>
                  <a:rPr lang="en-US" sz="28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13</a:t>
                </a:r>
                <a:endParaRPr lang="en-US" sz="28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75" name="Line 29"/>
              <p:cNvSpPr>
                <a:spLocks noChangeShapeType="1"/>
              </p:cNvSpPr>
              <p:nvPr/>
            </p:nvSpPr>
            <p:spPr bwMode="auto">
              <a:xfrm>
                <a:off x="-77" y="281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2800"/>
              </a:p>
            </p:txBody>
          </p:sp>
        </p:grpSp>
      </p:grpSp>
      <p:sp>
        <p:nvSpPr>
          <p:cNvPr id="154" name="剪去单角的矩形 153"/>
          <p:cNvSpPr/>
          <p:nvPr/>
        </p:nvSpPr>
        <p:spPr>
          <a:xfrm>
            <a:off x="2434993" y="2204864"/>
            <a:ext cx="2137007" cy="2259390"/>
          </a:xfrm>
          <a:prstGeom prst="snip1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grpSp>
        <p:nvGrpSpPr>
          <p:cNvPr id="155" name="组合 154"/>
          <p:cNvGrpSpPr/>
          <p:nvPr/>
        </p:nvGrpSpPr>
        <p:grpSpPr>
          <a:xfrm>
            <a:off x="2529651" y="2271601"/>
            <a:ext cx="2028647" cy="1037805"/>
            <a:chOff x="300902" y="2604499"/>
            <a:chExt cx="2120351" cy="1037805"/>
          </a:xfrm>
        </p:grpSpPr>
        <p:sp>
          <p:nvSpPr>
            <p:cNvPr id="156" name="Rectangle 17"/>
            <p:cNvSpPr>
              <a:spLocks noChangeArrowheads="1"/>
            </p:cNvSpPr>
            <p:nvPr/>
          </p:nvSpPr>
          <p:spPr bwMode="auto">
            <a:xfrm>
              <a:off x="573785" y="2604499"/>
              <a:ext cx="1847468" cy="956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是 </a:t>
              </a:r>
              <a:r>
                <a:rPr lang="en-US" sz="2800" b="1" dirty="0" smtClean="0">
                  <a:latin typeface="Times New Roman" panose="02020603050405020304" pitchFamily="18" charset="0"/>
                  <a:ea typeface="楷体_GB2312" pitchFamily="49" charset="-122"/>
                </a:rPr>
                <a:t>2 </a:t>
              </a:r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个     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楷体_GB2312" pitchFamily="49" charset="-122"/>
                </a:rPr>
                <a:t>，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57" name="Group 18"/>
            <p:cNvGrpSpPr/>
            <p:nvPr/>
          </p:nvGrpSpPr>
          <p:grpSpPr bwMode="auto">
            <a:xfrm>
              <a:off x="300902" y="2686175"/>
              <a:ext cx="377125" cy="956129"/>
              <a:chOff x="60" y="0"/>
              <a:chExt cx="275" cy="539"/>
            </a:xfrm>
          </p:grpSpPr>
          <p:sp>
            <p:nvSpPr>
              <p:cNvPr id="161" name="Rectangle 19"/>
              <p:cNvSpPr>
                <a:spLocks noChangeArrowheads="1"/>
              </p:cNvSpPr>
              <p:nvPr/>
            </p:nvSpPr>
            <p:spPr bwMode="auto">
              <a:xfrm>
                <a:off x="60" y="0"/>
                <a:ext cx="275" cy="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sz="28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sz="28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algn="ctr"/>
                <a:r>
                  <a:rPr lang="en-US" sz="28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sz="28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62" name="Line 20"/>
              <p:cNvSpPr>
                <a:spLocks noChangeShapeType="1"/>
              </p:cNvSpPr>
              <p:nvPr/>
            </p:nvSpPr>
            <p:spPr bwMode="auto">
              <a:xfrm>
                <a:off x="70" y="281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158" name="Group 24"/>
            <p:cNvGrpSpPr/>
            <p:nvPr/>
          </p:nvGrpSpPr>
          <p:grpSpPr bwMode="auto">
            <a:xfrm>
              <a:off x="1772275" y="2686175"/>
              <a:ext cx="377125" cy="956129"/>
              <a:chOff x="-87" y="0"/>
              <a:chExt cx="275" cy="539"/>
            </a:xfrm>
          </p:grpSpPr>
          <p:sp>
            <p:nvSpPr>
              <p:cNvPr id="159" name="Rectangle 25"/>
              <p:cNvSpPr>
                <a:spLocks noChangeArrowheads="1"/>
              </p:cNvSpPr>
              <p:nvPr/>
            </p:nvSpPr>
            <p:spPr bwMode="auto">
              <a:xfrm>
                <a:off x="-87" y="0"/>
                <a:ext cx="275" cy="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sz="2800" b="1" dirty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</a:p>
              <a:p>
                <a:pPr algn="ctr"/>
                <a:r>
                  <a:rPr lang="en-US" sz="28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sz="28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60" name="Line 26"/>
              <p:cNvSpPr>
                <a:spLocks noChangeShapeType="1"/>
              </p:cNvSpPr>
              <p:nvPr/>
            </p:nvSpPr>
            <p:spPr bwMode="auto">
              <a:xfrm>
                <a:off x="-77" y="281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2800"/>
              </a:p>
            </p:txBody>
          </p:sp>
        </p:grpSp>
      </p:grpSp>
      <p:grpSp>
        <p:nvGrpSpPr>
          <p:cNvPr id="163" name="组合 162"/>
          <p:cNvGrpSpPr/>
          <p:nvPr/>
        </p:nvGrpSpPr>
        <p:grpSpPr>
          <a:xfrm>
            <a:off x="2543081" y="3207705"/>
            <a:ext cx="2026892" cy="1043639"/>
            <a:chOff x="310833" y="3540603"/>
            <a:chExt cx="2026892" cy="1043639"/>
          </a:xfrm>
        </p:grpSpPr>
        <p:sp>
          <p:nvSpPr>
            <p:cNvPr id="164" name="Rectangle 17"/>
            <p:cNvSpPr>
              <a:spLocks noChangeArrowheads="1"/>
            </p:cNvSpPr>
            <p:nvPr/>
          </p:nvSpPr>
          <p:spPr bwMode="auto">
            <a:xfrm>
              <a:off x="573784" y="3540603"/>
              <a:ext cx="1763941" cy="956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2800" b="1" dirty="0" smtClean="0">
                  <a:latin typeface="Times New Roman" panose="02020603050405020304" pitchFamily="18" charset="0"/>
                  <a:ea typeface="楷体_GB2312" pitchFamily="49" charset="-122"/>
                </a:rPr>
                <a:t>是 </a:t>
              </a:r>
              <a:r>
                <a:rPr lang="en-US" sz="2800" b="1" dirty="0" smtClean="0">
                  <a:latin typeface="Times New Roman" panose="02020603050405020304" pitchFamily="18" charset="0"/>
                  <a:ea typeface="楷体_GB2312" pitchFamily="49" charset="-122"/>
                </a:rPr>
                <a:t>4 </a:t>
              </a:r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个     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65" name="Group 21"/>
            <p:cNvGrpSpPr/>
            <p:nvPr/>
          </p:nvGrpSpPr>
          <p:grpSpPr bwMode="auto">
            <a:xfrm>
              <a:off x="310833" y="3628113"/>
              <a:ext cx="361705" cy="956129"/>
              <a:chOff x="67" y="0"/>
              <a:chExt cx="263" cy="539"/>
            </a:xfrm>
          </p:grpSpPr>
          <p:sp>
            <p:nvSpPr>
              <p:cNvPr id="169" name="Rectangle 22"/>
              <p:cNvSpPr>
                <a:spLocks noChangeArrowheads="1"/>
              </p:cNvSpPr>
              <p:nvPr/>
            </p:nvSpPr>
            <p:spPr bwMode="auto">
              <a:xfrm>
                <a:off x="67" y="0"/>
                <a:ext cx="263" cy="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sz="28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sz="28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algn="ctr"/>
                <a:r>
                  <a:rPr lang="en-US" sz="28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sz="28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70" name="Line 23"/>
              <p:cNvSpPr>
                <a:spLocks noChangeShapeType="1"/>
              </p:cNvSpPr>
              <p:nvPr/>
            </p:nvSpPr>
            <p:spPr bwMode="auto">
              <a:xfrm>
                <a:off x="70" y="281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166" name="Group 27"/>
            <p:cNvGrpSpPr/>
            <p:nvPr/>
          </p:nvGrpSpPr>
          <p:grpSpPr bwMode="auto">
            <a:xfrm>
              <a:off x="1781626" y="3628113"/>
              <a:ext cx="361705" cy="956129"/>
              <a:chOff x="-80" y="0"/>
              <a:chExt cx="263" cy="539"/>
            </a:xfrm>
          </p:grpSpPr>
          <p:sp>
            <p:nvSpPr>
              <p:cNvPr id="167" name="Rectangle 28"/>
              <p:cNvSpPr>
                <a:spLocks noChangeArrowheads="1"/>
              </p:cNvSpPr>
              <p:nvPr/>
            </p:nvSpPr>
            <p:spPr bwMode="auto">
              <a:xfrm>
                <a:off x="-80" y="0"/>
                <a:ext cx="263" cy="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sz="2800" b="1" dirty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</a:p>
              <a:p>
                <a:pPr algn="ctr"/>
                <a:r>
                  <a:rPr lang="en-US" sz="28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7</a:t>
                </a:r>
                <a:endParaRPr lang="en-US" sz="28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68" name="Line 29"/>
              <p:cNvSpPr>
                <a:spLocks noChangeShapeType="1"/>
              </p:cNvSpPr>
              <p:nvPr/>
            </p:nvSpPr>
            <p:spPr bwMode="auto">
              <a:xfrm>
                <a:off x="-77" y="281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2800"/>
              </a:p>
            </p:txBody>
          </p:sp>
        </p:grpSp>
      </p:grpSp>
      <p:sp>
        <p:nvSpPr>
          <p:cNvPr id="171" name="剪去单角的矩形 170"/>
          <p:cNvSpPr/>
          <p:nvPr/>
        </p:nvSpPr>
        <p:spPr>
          <a:xfrm>
            <a:off x="4667241" y="2204864"/>
            <a:ext cx="2137007" cy="2259390"/>
          </a:xfrm>
          <a:prstGeom prst="snip1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grpSp>
        <p:nvGrpSpPr>
          <p:cNvPr id="172" name="组合 171"/>
          <p:cNvGrpSpPr/>
          <p:nvPr/>
        </p:nvGrpSpPr>
        <p:grpSpPr>
          <a:xfrm>
            <a:off x="4761899" y="2271601"/>
            <a:ext cx="2028647" cy="1037805"/>
            <a:chOff x="300902" y="2604499"/>
            <a:chExt cx="2120351" cy="1037805"/>
          </a:xfrm>
        </p:grpSpPr>
        <p:sp>
          <p:nvSpPr>
            <p:cNvPr id="173" name="Rectangle 17"/>
            <p:cNvSpPr>
              <a:spLocks noChangeArrowheads="1"/>
            </p:cNvSpPr>
            <p:nvPr/>
          </p:nvSpPr>
          <p:spPr bwMode="auto">
            <a:xfrm>
              <a:off x="573785" y="2604499"/>
              <a:ext cx="1847468" cy="956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是 </a:t>
              </a:r>
              <a:r>
                <a:rPr lang="en-US" sz="2800" b="1" dirty="0" smtClean="0">
                  <a:latin typeface="Times New Roman" panose="02020603050405020304" pitchFamily="18" charset="0"/>
                  <a:ea typeface="楷体_GB2312" pitchFamily="49" charset="-122"/>
                </a:rPr>
                <a:t>5 </a:t>
              </a:r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个     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楷体_GB2312" pitchFamily="49" charset="-122"/>
                </a:rPr>
                <a:t>，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74" name="Group 18"/>
            <p:cNvGrpSpPr/>
            <p:nvPr/>
          </p:nvGrpSpPr>
          <p:grpSpPr bwMode="auto">
            <a:xfrm>
              <a:off x="300902" y="2686175"/>
              <a:ext cx="377125" cy="956129"/>
              <a:chOff x="60" y="0"/>
              <a:chExt cx="275" cy="539"/>
            </a:xfrm>
          </p:grpSpPr>
          <p:sp>
            <p:nvSpPr>
              <p:cNvPr id="178" name="Rectangle 19"/>
              <p:cNvSpPr>
                <a:spLocks noChangeArrowheads="1"/>
              </p:cNvSpPr>
              <p:nvPr/>
            </p:nvSpPr>
            <p:spPr bwMode="auto">
              <a:xfrm>
                <a:off x="60" y="0"/>
                <a:ext cx="275" cy="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sz="28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sz="28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algn="ctr"/>
                <a:r>
                  <a:rPr lang="en-US" sz="28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sz="28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79" name="Line 20"/>
              <p:cNvSpPr>
                <a:spLocks noChangeShapeType="1"/>
              </p:cNvSpPr>
              <p:nvPr/>
            </p:nvSpPr>
            <p:spPr bwMode="auto">
              <a:xfrm>
                <a:off x="70" y="281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175" name="Group 24"/>
            <p:cNvGrpSpPr/>
            <p:nvPr/>
          </p:nvGrpSpPr>
          <p:grpSpPr bwMode="auto">
            <a:xfrm>
              <a:off x="1772275" y="2686175"/>
              <a:ext cx="377125" cy="956129"/>
              <a:chOff x="-87" y="0"/>
              <a:chExt cx="275" cy="539"/>
            </a:xfrm>
          </p:grpSpPr>
          <p:sp>
            <p:nvSpPr>
              <p:cNvPr id="176" name="Rectangle 25"/>
              <p:cNvSpPr>
                <a:spLocks noChangeArrowheads="1"/>
              </p:cNvSpPr>
              <p:nvPr/>
            </p:nvSpPr>
            <p:spPr bwMode="auto">
              <a:xfrm>
                <a:off x="-87" y="0"/>
                <a:ext cx="275" cy="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sz="2800" b="1" dirty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</a:p>
              <a:p>
                <a:pPr algn="ctr"/>
                <a:r>
                  <a:rPr lang="en-US" sz="28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sz="28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77" name="Line 26"/>
              <p:cNvSpPr>
                <a:spLocks noChangeShapeType="1"/>
              </p:cNvSpPr>
              <p:nvPr/>
            </p:nvSpPr>
            <p:spPr bwMode="auto">
              <a:xfrm>
                <a:off x="-77" y="281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2800"/>
              </a:p>
            </p:txBody>
          </p:sp>
        </p:grpSp>
      </p:grpSp>
      <p:grpSp>
        <p:nvGrpSpPr>
          <p:cNvPr id="180" name="组合 179"/>
          <p:cNvGrpSpPr/>
          <p:nvPr/>
        </p:nvGrpSpPr>
        <p:grpSpPr>
          <a:xfrm>
            <a:off x="4775329" y="3207705"/>
            <a:ext cx="2026892" cy="1043639"/>
            <a:chOff x="310833" y="3540603"/>
            <a:chExt cx="2026892" cy="1043639"/>
          </a:xfrm>
        </p:grpSpPr>
        <p:sp>
          <p:nvSpPr>
            <p:cNvPr id="181" name="Rectangle 17"/>
            <p:cNvSpPr>
              <a:spLocks noChangeArrowheads="1"/>
            </p:cNvSpPr>
            <p:nvPr/>
          </p:nvSpPr>
          <p:spPr bwMode="auto">
            <a:xfrm>
              <a:off x="573784" y="3540603"/>
              <a:ext cx="1763941" cy="956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2800" b="1" dirty="0" smtClean="0">
                  <a:latin typeface="Times New Roman" panose="02020603050405020304" pitchFamily="18" charset="0"/>
                  <a:ea typeface="楷体_GB2312" pitchFamily="49" charset="-122"/>
                </a:rPr>
                <a:t>是 </a:t>
              </a:r>
              <a:r>
                <a:rPr lang="en-US" sz="2800" b="1" dirty="0" smtClean="0">
                  <a:latin typeface="Times New Roman" panose="02020603050405020304" pitchFamily="18" charset="0"/>
                  <a:ea typeface="楷体_GB2312" pitchFamily="49" charset="-122"/>
                </a:rPr>
                <a:t>2 </a:t>
              </a:r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个     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82" name="Group 21"/>
            <p:cNvGrpSpPr/>
            <p:nvPr/>
          </p:nvGrpSpPr>
          <p:grpSpPr bwMode="auto">
            <a:xfrm>
              <a:off x="310833" y="3628113"/>
              <a:ext cx="361705" cy="956129"/>
              <a:chOff x="67" y="0"/>
              <a:chExt cx="263" cy="539"/>
            </a:xfrm>
          </p:grpSpPr>
          <p:sp>
            <p:nvSpPr>
              <p:cNvPr id="186" name="Rectangle 22"/>
              <p:cNvSpPr>
                <a:spLocks noChangeArrowheads="1"/>
              </p:cNvSpPr>
              <p:nvPr/>
            </p:nvSpPr>
            <p:spPr bwMode="auto">
              <a:xfrm>
                <a:off x="67" y="0"/>
                <a:ext cx="263" cy="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sz="28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sz="28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algn="ctr"/>
                <a:r>
                  <a:rPr lang="en-US" sz="28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sz="28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87" name="Line 23"/>
              <p:cNvSpPr>
                <a:spLocks noChangeShapeType="1"/>
              </p:cNvSpPr>
              <p:nvPr/>
            </p:nvSpPr>
            <p:spPr bwMode="auto">
              <a:xfrm>
                <a:off x="70" y="281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183" name="Group 27"/>
            <p:cNvGrpSpPr/>
            <p:nvPr/>
          </p:nvGrpSpPr>
          <p:grpSpPr bwMode="auto">
            <a:xfrm>
              <a:off x="1781626" y="3628113"/>
              <a:ext cx="361705" cy="956129"/>
              <a:chOff x="-80" y="0"/>
              <a:chExt cx="263" cy="539"/>
            </a:xfrm>
          </p:grpSpPr>
          <p:sp>
            <p:nvSpPr>
              <p:cNvPr id="184" name="Rectangle 28"/>
              <p:cNvSpPr>
                <a:spLocks noChangeArrowheads="1"/>
              </p:cNvSpPr>
              <p:nvPr/>
            </p:nvSpPr>
            <p:spPr bwMode="auto">
              <a:xfrm>
                <a:off x="-80" y="0"/>
                <a:ext cx="263" cy="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sz="2800" b="1" dirty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</a:p>
              <a:p>
                <a:pPr algn="ctr"/>
                <a:r>
                  <a:rPr lang="en-US" sz="28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sz="28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85" name="Line 29"/>
              <p:cNvSpPr>
                <a:spLocks noChangeShapeType="1"/>
              </p:cNvSpPr>
              <p:nvPr/>
            </p:nvSpPr>
            <p:spPr bwMode="auto">
              <a:xfrm>
                <a:off x="-77" y="281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2800"/>
              </a:p>
            </p:txBody>
          </p:sp>
        </p:grpSp>
      </p:grpSp>
      <p:sp>
        <p:nvSpPr>
          <p:cNvPr id="188" name="剪去单角的矩形 187"/>
          <p:cNvSpPr/>
          <p:nvPr/>
        </p:nvSpPr>
        <p:spPr>
          <a:xfrm>
            <a:off x="6876256" y="2219777"/>
            <a:ext cx="2137007" cy="2259390"/>
          </a:xfrm>
          <a:prstGeom prst="snip1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grpSp>
        <p:nvGrpSpPr>
          <p:cNvPr id="189" name="组合 188"/>
          <p:cNvGrpSpPr/>
          <p:nvPr/>
        </p:nvGrpSpPr>
        <p:grpSpPr>
          <a:xfrm>
            <a:off x="6880382" y="2286514"/>
            <a:ext cx="2119179" cy="1037805"/>
            <a:chOff x="206278" y="2604499"/>
            <a:chExt cx="2214975" cy="1037805"/>
          </a:xfrm>
        </p:grpSpPr>
        <p:sp>
          <p:nvSpPr>
            <p:cNvPr id="190" name="Rectangle 17"/>
            <p:cNvSpPr>
              <a:spLocks noChangeArrowheads="1"/>
            </p:cNvSpPr>
            <p:nvPr/>
          </p:nvSpPr>
          <p:spPr bwMode="auto">
            <a:xfrm>
              <a:off x="573785" y="2604499"/>
              <a:ext cx="1847468" cy="956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是 </a:t>
              </a:r>
              <a:r>
                <a:rPr lang="en-US" sz="2800" b="1" dirty="0" smtClean="0">
                  <a:latin typeface="Times New Roman" panose="02020603050405020304" pitchFamily="18" charset="0"/>
                  <a:ea typeface="楷体_GB2312" pitchFamily="49" charset="-122"/>
                </a:rPr>
                <a:t>5 </a:t>
              </a:r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个     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楷体_GB2312" pitchFamily="49" charset="-122"/>
                </a:rPr>
                <a:t>，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91" name="Group 18"/>
            <p:cNvGrpSpPr/>
            <p:nvPr/>
          </p:nvGrpSpPr>
          <p:grpSpPr bwMode="auto">
            <a:xfrm>
              <a:off x="206278" y="2686175"/>
              <a:ext cx="565002" cy="956129"/>
              <a:chOff x="-9" y="0"/>
              <a:chExt cx="412" cy="539"/>
            </a:xfrm>
          </p:grpSpPr>
          <p:sp>
            <p:nvSpPr>
              <p:cNvPr id="195" name="Rectangle 19"/>
              <p:cNvSpPr>
                <a:spLocks noChangeArrowheads="1"/>
              </p:cNvSpPr>
              <p:nvPr/>
            </p:nvSpPr>
            <p:spPr bwMode="auto">
              <a:xfrm>
                <a:off x="-9" y="0"/>
                <a:ext cx="412" cy="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sz="28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sz="28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algn="ctr"/>
                <a:r>
                  <a:rPr lang="en-US" sz="28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68</a:t>
                </a:r>
                <a:endParaRPr lang="en-US" sz="28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6" name="Line 20"/>
              <p:cNvSpPr>
                <a:spLocks noChangeShapeType="1"/>
              </p:cNvSpPr>
              <p:nvPr/>
            </p:nvSpPr>
            <p:spPr bwMode="auto">
              <a:xfrm>
                <a:off x="70" y="281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192" name="Group 24"/>
            <p:cNvGrpSpPr/>
            <p:nvPr/>
          </p:nvGrpSpPr>
          <p:grpSpPr bwMode="auto">
            <a:xfrm>
              <a:off x="1677651" y="2686175"/>
              <a:ext cx="565002" cy="956129"/>
              <a:chOff x="-156" y="0"/>
              <a:chExt cx="412" cy="539"/>
            </a:xfrm>
          </p:grpSpPr>
          <p:sp>
            <p:nvSpPr>
              <p:cNvPr id="193" name="Rectangle 25"/>
              <p:cNvSpPr>
                <a:spLocks noChangeArrowheads="1"/>
              </p:cNvSpPr>
              <p:nvPr/>
            </p:nvSpPr>
            <p:spPr bwMode="auto">
              <a:xfrm>
                <a:off x="-156" y="0"/>
                <a:ext cx="412" cy="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sz="2800" b="1" dirty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</a:p>
              <a:p>
                <a:pPr algn="ctr"/>
                <a:r>
                  <a:rPr lang="en-US" sz="28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68</a:t>
                </a:r>
                <a:endParaRPr lang="en-US" sz="28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4" name="Line 26"/>
              <p:cNvSpPr>
                <a:spLocks noChangeShapeType="1"/>
              </p:cNvSpPr>
              <p:nvPr/>
            </p:nvSpPr>
            <p:spPr bwMode="auto">
              <a:xfrm>
                <a:off x="-77" y="281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2800"/>
              </a:p>
            </p:txBody>
          </p:sp>
        </p:grpSp>
      </p:grpSp>
      <p:grpSp>
        <p:nvGrpSpPr>
          <p:cNvPr id="197" name="组合 196"/>
          <p:cNvGrpSpPr/>
          <p:nvPr/>
        </p:nvGrpSpPr>
        <p:grpSpPr>
          <a:xfrm>
            <a:off x="6894949" y="3222618"/>
            <a:ext cx="2151588" cy="1043639"/>
            <a:chOff x="221438" y="3540603"/>
            <a:chExt cx="2151588" cy="1043639"/>
          </a:xfrm>
        </p:grpSpPr>
        <p:sp>
          <p:nvSpPr>
            <p:cNvPr id="198" name="Rectangle 17"/>
            <p:cNvSpPr>
              <a:spLocks noChangeArrowheads="1"/>
            </p:cNvSpPr>
            <p:nvPr/>
          </p:nvSpPr>
          <p:spPr bwMode="auto">
            <a:xfrm>
              <a:off x="573784" y="3540603"/>
              <a:ext cx="1799242" cy="956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2800" b="1" dirty="0" smtClean="0">
                  <a:latin typeface="Times New Roman" panose="02020603050405020304" pitchFamily="18" charset="0"/>
                  <a:ea typeface="楷体_GB2312" pitchFamily="49" charset="-122"/>
                </a:rPr>
                <a:t>是</a:t>
              </a:r>
              <a:r>
                <a:rPr lang="en-US" sz="2800" b="1" dirty="0" smtClean="0">
                  <a:latin typeface="Times New Roman" panose="02020603050405020304" pitchFamily="18" charset="0"/>
                  <a:ea typeface="楷体_GB2312" pitchFamily="49" charset="-122"/>
                </a:rPr>
                <a:t>23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楷体_GB2312" pitchFamily="49" charset="-122"/>
                </a:rPr>
                <a:t>个     。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99" name="Group 21"/>
            <p:cNvGrpSpPr/>
            <p:nvPr/>
          </p:nvGrpSpPr>
          <p:grpSpPr bwMode="auto">
            <a:xfrm>
              <a:off x="221438" y="3628113"/>
              <a:ext cx="540495" cy="956129"/>
              <a:chOff x="2" y="0"/>
              <a:chExt cx="393" cy="539"/>
            </a:xfrm>
          </p:grpSpPr>
          <p:sp>
            <p:nvSpPr>
              <p:cNvPr id="203" name="Rectangle 22"/>
              <p:cNvSpPr>
                <a:spLocks noChangeArrowheads="1"/>
              </p:cNvSpPr>
              <p:nvPr/>
            </p:nvSpPr>
            <p:spPr bwMode="auto">
              <a:xfrm>
                <a:off x="2" y="0"/>
                <a:ext cx="393" cy="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sz="28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23</a:t>
                </a:r>
                <a:endParaRPr lang="en-US" sz="28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algn="ctr"/>
                <a:r>
                  <a:rPr lang="en-US" sz="28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68</a:t>
                </a:r>
                <a:endParaRPr lang="en-US" sz="28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04" name="Line 23"/>
              <p:cNvSpPr>
                <a:spLocks noChangeShapeType="1"/>
              </p:cNvSpPr>
              <p:nvPr/>
            </p:nvSpPr>
            <p:spPr bwMode="auto">
              <a:xfrm>
                <a:off x="70" y="281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200" name="Group 27"/>
            <p:cNvGrpSpPr/>
            <p:nvPr/>
          </p:nvGrpSpPr>
          <p:grpSpPr bwMode="auto">
            <a:xfrm>
              <a:off x="1642720" y="3628113"/>
              <a:ext cx="540495" cy="956129"/>
              <a:chOff x="-181" y="0"/>
              <a:chExt cx="393" cy="539"/>
            </a:xfrm>
          </p:grpSpPr>
          <p:sp>
            <p:nvSpPr>
              <p:cNvPr id="201" name="Rectangle 28"/>
              <p:cNvSpPr>
                <a:spLocks noChangeArrowheads="1"/>
              </p:cNvSpPr>
              <p:nvPr/>
            </p:nvSpPr>
            <p:spPr bwMode="auto">
              <a:xfrm>
                <a:off x="-181" y="0"/>
                <a:ext cx="393" cy="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sz="2800" b="1" dirty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</a:p>
              <a:p>
                <a:pPr algn="ctr"/>
                <a:r>
                  <a:rPr lang="en-US" sz="28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68</a:t>
                </a:r>
                <a:endParaRPr lang="en-US" sz="28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02" name="Line 29"/>
              <p:cNvSpPr>
                <a:spLocks noChangeShapeType="1"/>
              </p:cNvSpPr>
              <p:nvPr/>
            </p:nvSpPr>
            <p:spPr bwMode="auto">
              <a:xfrm>
                <a:off x="-129" y="281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2800"/>
              </a:p>
            </p:txBody>
          </p:sp>
        </p:grpSp>
      </p:grpSp>
      <p:grpSp>
        <p:nvGrpSpPr>
          <p:cNvPr id="206" name="Group 2"/>
          <p:cNvGrpSpPr/>
          <p:nvPr/>
        </p:nvGrpSpPr>
        <p:grpSpPr bwMode="auto">
          <a:xfrm>
            <a:off x="6894454" y="891611"/>
            <a:ext cx="1687515" cy="1201738"/>
            <a:chOff x="-35" y="-84"/>
            <a:chExt cx="1063" cy="757"/>
          </a:xfrm>
        </p:grpSpPr>
        <p:grpSp>
          <p:nvGrpSpPr>
            <p:cNvPr id="207" name="Group 3"/>
            <p:cNvGrpSpPr/>
            <p:nvPr/>
          </p:nvGrpSpPr>
          <p:grpSpPr bwMode="auto">
            <a:xfrm>
              <a:off x="-35" y="-84"/>
              <a:ext cx="405" cy="757"/>
              <a:chOff x="-40" y="-84"/>
              <a:chExt cx="466" cy="757"/>
            </a:xfrm>
          </p:grpSpPr>
          <p:sp>
            <p:nvSpPr>
              <p:cNvPr id="212" name="Rectangle 4"/>
              <p:cNvSpPr>
                <a:spLocks noChangeArrowheads="1"/>
              </p:cNvSpPr>
              <p:nvPr/>
            </p:nvSpPr>
            <p:spPr bwMode="auto">
              <a:xfrm>
                <a:off x="-40" y="-84"/>
                <a:ext cx="466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68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13" name="Line 5"/>
              <p:cNvSpPr>
                <a:spLocks noChangeShapeType="1"/>
              </p:cNvSpPr>
              <p:nvPr/>
            </p:nvSpPr>
            <p:spPr bwMode="auto">
              <a:xfrm>
                <a:off x="66" y="297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grpSp>
          <p:nvGrpSpPr>
            <p:cNvPr id="208" name="Group 6"/>
            <p:cNvGrpSpPr/>
            <p:nvPr/>
          </p:nvGrpSpPr>
          <p:grpSpPr bwMode="auto">
            <a:xfrm>
              <a:off x="622" y="-84"/>
              <a:ext cx="406" cy="757"/>
              <a:chOff x="-39" y="-84"/>
              <a:chExt cx="468" cy="757"/>
            </a:xfrm>
          </p:grpSpPr>
          <p:sp>
            <p:nvSpPr>
              <p:cNvPr id="210" name="Rectangle 7"/>
              <p:cNvSpPr>
                <a:spLocks noChangeArrowheads="1"/>
              </p:cNvSpPr>
              <p:nvPr/>
            </p:nvSpPr>
            <p:spPr bwMode="auto">
              <a:xfrm>
                <a:off x="-39" y="-84"/>
                <a:ext cx="468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23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68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11" name="Line 8"/>
              <p:cNvSpPr>
                <a:spLocks noChangeShapeType="1"/>
              </p:cNvSpPr>
              <p:nvPr/>
            </p:nvSpPr>
            <p:spPr bwMode="auto">
              <a:xfrm>
                <a:off x="67" y="297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sp>
          <p:nvSpPr>
            <p:cNvPr id="209" name="Oval 9"/>
            <p:cNvSpPr>
              <a:spLocks noChangeArrowheads="1"/>
            </p:cNvSpPr>
            <p:nvPr/>
          </p:nvSpPr>
          <p:spPr bwMode="auto">
            <a:xfrm>
              <a:off x="369" y="171"/>
              <a:ext cx="255" cy="2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66"/>
              </a:solidFill>
              <a:round/>
            </a:ln>
          </p:spPr>
          <p:txBody>
            <a:bodyPr wrap="none" lIns="90000" tIns="46800" rIns="90000" bIns="468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 b="1" baseline="3000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214" name="Rectangle 10"/>
          <p:cNvSpPr>
            <a:spLocks noChangeArrowheads="1"/>
          </p:cNvSpPr>
          <p:nvPr/>
        </p:nvSpPr>
        <p:spPr bwMode="auto">
          <a:xfrm>
            <a:off x="7381992" y="1179990"/>
            <a:ext cx="645026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9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226" grpId="0" autoUpdateAnimBg="0"/>
      <p:bldP spid="9269" grpId="0" autoUpdateAnimBg="0"/>
      <p:bldP spid="9270" grpId="0" autoUpdateAnimBg="0"/>
      <p:bldP spid="9278" grpId="0"/>
      <p:bldP spid="9279" grpId="0" autoUpdateAnimBg="0"/>
      <p:bldP spid="154" grpId="0" animBg="1"/>
      <p:bldP spid="171" grpId="0" animBg="1"/>
      <p:bldP spid="188" grpId="0" animBg="1"/>
      <p:bldP spid="21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/>
          <p:nvPr/>
        </p:nvGrpSpPr>
        <p:grpSpPr bwMode="auto">
          <a:xfrm>
            <a:off x="365820" y="920602"/>
            <a:ext cx="1557339" cy="1201738"/>
            <a:chOff x="38" y="-84"/>
            <a:chExt cx="981" cy="757"/>
          </a:xfrm>
        </p:grpSpPr>
        <p:grpSp>
          <p:nvGrpSpPr>
            <p:cNvPr id="9219" name="Group 3"/>
            <p:cNvGrpSpPr/>
            <p:nvPr/>
          </p:nvGrpSpPr>
          <p:grpSpPr bwMode="auto">
            <a:xfrm>
              <a:off x="38" y="-84"/>
              <a:ext cx="260" cy="757"/>
              <a:chOff x="44" y="-84"/>
              <a:chExt cx="299" cy="757"/>
            </a:xfrm>
          </p:grpSpPr>
          <p:sp>
            <p:nvSpPr>
              <p:cNvPr id="9220" name="Rectangle 4"/>
              <p:cNvSpPr>
                <a:spLocks noChangeArrowheads="1"/>
              </p:cNvSpPr>
              <p:nvPr/>
            </p:nvSpPr>
            <p:spPr bwMode="auto">
              <a:xfrm>
                <a:off x="44" y="-84"/>
                <a:ext cx="299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</a:p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221" name="Line 5"/>
              <p:cNvSpPr>
                <a:spLocks noChangeShapeType="1"/>
              </p:cNvSpPr>
              <p:nvPr/>
            </p:nvSpPr>
            <p:spPr bwMode="auto">
              <a:xfrm>
                <a:off x="66" y="297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grpSp>
          <p:nvGrpSpPr>
            <p:cNvPr id="9222" name="Group 6"/>
            <p:cNvGrpSpPr/>
            <p:nvPr/>
          </p:nvGrpSpPr>
          <p:grpSpPr bwMode="auto">
            <a:xfrm>
              <a:off x="630" y="-84"/>
              <a:ext cx="389" cy="757"/>
              <a:chOff x="-30" y="-84"/>
              <a:chExt cx="449" cy="757"/>
            </a:xfrm>
          </p:grpSpPr>
          <p:sp>
            <p:nvSpPr>
              <p:cNvPr id="9223" name="Rectangle 7"/>
              <p:cNvSpPr>
                <a:spLocks noChangeArrowheads="1"/>
              </p:cNvSpPr>
              <p:nvPr/>
            </p:nvSpPr>
            <p:spPr bwMode="auto">
              <a:xfrm>
                <a:off x="-30" y="-84"/>
                <a:ext cx="449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11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224" name="Line 8"/>
              <p:cNvSpPr>
                <a:spLocks noChangeShapeType="1"/>
              </p:cNvSpPr>
              <p:nvPr/>
            </p:nvSpPr>
            <p:spPr bwMode="auto">
              <a:xfrm>
                <a:off x="67" y="297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sp>
          <p:nvSpPr>
            <p:cNvPr id="9225" name="Oval 9"/>
            <p:cNvSpPr>
              <a:spLocks noChangeArrowheads="1"/>
            </p:cNvSpPr>
            <p:nvPr/>
          </p:nvSpPr>
          <p:spPr bwMode="auto">
            <a:xfrm>
              <a:off x="369" y="171"/>
              <a:ext cx="255" cy="2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66"/>
              </a:solidFill>
              <a:round/>
            </a:ln>
          </p:spPr>
          <p:txBody>
            <a:bodyPr wrap="none" lIns="90000" tIns="46800" rIns="90000" bIns="468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 b="1" baseline="3000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830630" y="1208981"/>
            <a:ext cx="645026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＞</a:t>
            </a:r>
            <a:endParaRPr lang="zh-CN" altLang="en-US" sz="36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753729" y="495202"/>
            <a:ext cx="5609275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/>
              <a:t>比较下面每组中两个分数的大小</a:t>
            </a:r>
            <a:endParaRPr lang="en-US" altLang="zh-CN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9237" name="Group 21"/>
          <p:cNvGrpSpPr/>
          <p:nvPr/>
        </p:nvGrpSpPr>
        <p:grpSpPr bwMode="auto">
          <a:xfrm>
            <a:off x="2627784" y="920602"/>
            <a:ext cx="1349376" cy="1201738"/>
            <a:chOff x="-17" y="-84"/>
            <a:chExt cx="850" cy="757"/>
          </a:xfrm>
        </p:grpSpPr>
        <p:grpSp>
          <p:nvGrpSpPr>
            <p:cNvPr id="9238" name="Group 22"/>
            <p:cNvGrpSpPr/>
            <p:nvPr/>
          </p:nvGrpSpPr>
          <p:grpSpPr bwMode="auto">
            <a:xfrm>
              <a:off x="-17" y="-84"/>
              <a:ext cx="260" cy="757"/>
              <a:chOff x="-25" y="-84"/>
              <a:chExt cx="385" cy="757"/>
            </a:xfrm>
          </p:grpSpPr>
          <p:sp>
            <p:nvSpPr>
              <p:cNvPr id="9239" name="Rectangle 23"/>
              <p:cNvSpPr>
                <a:spLocks noChangeArrowheads="1"/>
              </p:cNvSpPr>
              <p:nvPr/>
            </p:nvSpPr>
            <p:spPr bwMode="auto">
              <a:xfrm>
                <a:off x="-25" y="-84"/>
                <a:ext cx="385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240" name="Line 24"/>
              <p:cNvSpPr>
                <a:spLocks noChangeShapeType="1"/>
              </p:cNvSpPr>
              <p:nvPr/>
            </p:nvSpPr>
            <p:spPr bwMode="auto">
              <a:xfrm>
                <a:off x="40" y="297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grpSp>
          <p:nvGrpSpPr>
            <p:cNvPr id="9241" name="Group 25"/>
            <p:cNvGrpSpPr/>
            <p:nvPr/>
          </p:nvGrpSpPr>
          <p:grpSpPr bwMode="auto">
            <a:xfrm>
              <a:off x="573" y="-84"/>
              <a:ext cx="260" cy="757"/>
              <a:chOff x="-25" y="-84"/>
              <a:chExt cx="385" cy="757"/>
            </a:xfrm>
          </p:grpSpPr>
          <p:sp>
            <p:nvSpPr>
              <p:cNvPr id="9242" name="Rectangle 26"/>
              <p:cNvSpPr>
                <a:spLocks noChangeArrowheads="1"/>
              </p:cNvSpPr>
              <p:nvPr/>
            </p:nvSpPr>
            <p:spPr bwMode="auto">
              <a:xfrm>
                <a:off x="-25" y="-84"/>
                <a:ext cx="385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8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243" name="Line 27"/>
              <p:cNvSpPr>
                <a:spLocks noChangeShapeType="1"/>
              </p:cNvSpPr>
              <p:nvPr/>
            </p:nvSpPr>
            <p:spPr bwMode="auto">
              <a:xfrm>
                <a:off x="40" y="297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sp>
          <p:nvSpPr>
            <p:cNvPr id="9244" name="Oval 28"/>
            <p:cNvSpPr>
              <a:spLocks noChangeArrowheads="1"/>
            </p:cNvSpPr>
            <p:nvPr/>
          </p:nvSpPr>
          <p:spPr bwMode="auto">
            <a:xfrm>
              <a:off x="280" y="171"/>
              <a:ext cx="255" cy="2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66"/>
              </a:solidFill>
              <a:round/>
            </a:ln>
          </p:spPr>
          <p:txBody>
            <a:bodyPr wrap="none" lIns="90000" tIns="46800" rIns="90000" bIns="468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 b="1" baseline="3000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9253" name="Group 37"/>
          <p:cNvGrpSpPr/>
          <p:nvPr/>
        </p:nvGrpSpPr>
        <p:grpSpPr bwMode="auto">
          <a:xfrm>
            <a:off x="4744144" y="920602"/>
            <a:ext cx="1579564" cy="1201738"/>
            <a:chOff x="-90" y="-84"/>
            <a:chExt cx="995" cy="757"/>
          </a:xfrm>
        </p:grpSpPr>
        <p:grpSp>
          <p:nvGrpSpPr>
            <p:cNvPr id="9254" name="Group 38"/>
            <p:cNvGrpSpPr/>
            <p:nvPr/>
          </p:nvGrpSpPr>
          <p:grpSpPr bwMode="auto">
            <a:xfrm>
              <a:off x="-90" y="-84"/>
              <a:ext cx="405" cy="757"/>
              <a:chOff x="-133" y="-84"/>
              <a:chExt cx="600" cy="757"/>
            </a:xfrm>
          </p:grpSpPr>
          <p:sp>
            <p:nvSpPr>
              <p:cNvPr id="9255" name="Rectangle 39"/>
              <p:cNvSpPr>
                <a:spLocks noChangeArrowheads="1"/>
              </p:cNvSpPr>
              <p:nvPr/>
            </p:nvSpPr>
            <p:spPr bwMode="auto">
              <a:xfrm>
                <a:off x="-133" y="-84"/>
                <a:ext cx="600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12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17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256" name="Line 40"/>
              <p:cNvSpPr>
                <a:spLocks noChangeShapeType="1"/>
              </p:cNvSpPr>
              <p:nvPr/>
            </p:nvSpPr>
            <p:spPr bwMode="auto">
              <a:xfrm>
                <a:off x="-25" y="297"/>
                <a:ext cx="403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grpSp>
          <p:nvGrpSpPr>
            <p:cNvPr id="9257" name="Group 41"/>
            <p:cNvGrpSpPr/>
            <p:nvPr/>
          </p:nvGrpSpPr>
          <p:grpSpPr bwMode="auto">
            <a:xfrm>
              <a:off x="500" y="-84"/>
              <a:ext cx="405" cy="757"/>
              <a:chOff x="-133" y="-84"/>
              <a:chExt cx="600" cy="757"/>
            </a:xfrm>
          </p:grpSpPr>
          <p:sp>
            <p:nvSpPr>
              <p:cNvPr id="9258" name="Rectangle 42"/>
              <p:cNvSpPr>
                <a:spLocks noChangeArrowheads="1"/>
              </p:cNvSpPr>
              <p:nvPr/>
            </p:nvSpPr>
            <p:spPr bwMode="auto">
              <a:xfrm>
                <a:off x="-133" y="-84"/>
                <a:ext cx="600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12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19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9259" name="Line 43"/>
              <p:cNvSpPr>
                <a:spLocks noChangeShapeType="1"/>
              </p:cNvSpPr>
              <p:nvPr/>
            </p:nvSpPr>
            <p:spPr bwMode="auto">
              <a:xfrm>
                <a:off x="-25" y="297"/>
                <a:ext cx="427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sp>
          <p:nvSpPr>
            <p:cNvPr id="9260" name="Oval 44"/>
            <p:cNvSpPr>
              <a:spLocks noChangeArrowheads="1"/>
            </p:cNvSpPr>
            <p:nvPr/>
          </p:nvSpPr>
          <p:spPr bwMode="auto">
            <a:xfrm>
              <a:off x="280" y="171"/>
              <a:ext cx="255" cy="2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66"/>
              </a:solidFill>
              <a:round/>
            </a:ln>
          </p:spPr>
          <p:txBody>
            <a:bodyPr wrap="none" lIns="90000" tIns="46800" rIns="90000" bIns="468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 b="1" baseline="3000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9269" name="Rectangle 53"/>
          <p:cNvSpPr>
            <a:spLocks noChangeArrowheads="1"/>
          </p:cNvSpPr>
          <p:nvPr/>
        </p:nvSpPr>
        <p:spPr bwMode="auto">
          <a:xfrm>
            <a:off x="2990870" y="1208981"/>
            <a:ext cx="645026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＞</a:t>
            </a:r>
            <a:endParaRPr lang="zh-CN" altLang="en-US" sz="36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70" name="Rectangle 54"/>
          <p:cNvSpPr>
            <a:spLocks noChangeArrowheads="1"/>
          </p:cNvSpPr>
          <p:nvPr/>
        </p:nvSpPr>
        <p:spPr bwMode="auto">
          <a:xfrm>
            <a:off x="5207869" y="1208981"/>
            <a:ext cx="645026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C00000"/>
                </a:solidFill>
                <a:latin typeface="Times New Roman" panose="02020603050405020304" pitchFamily="18" charset="0"/>
              </a:rPr>
              <a:t>＞</a:t>
            </a:r>
          </a:p>
        </p:txBody>
      </p:sp>
      <p:sp>
        <p:nvSpPr>
          <p:cNvPr id="9278" name="Rectangle 60"/>
          <p:cNvSpPr>
            <a:spLocks noChangeArrowheads="1"/>
          </p:cNvSpPr>
          <p:nvPr/>
        </p:nvSpPr>
        <p:spPr bwMode="auto">
          <a:xfrm>
            <a:off x="1093470" y="5287645"/>
            <a:ext cx="5781040" cy="654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+mn-ea"/>
                <a:ea typeface="+mn-ea"/>
              </a:rPr>
              <a:t>分子相同的两个分数怎样比较大小</a:t>
            </a:r>
            <a:r>
              <a:rPr lang="en-US" altLang="zh-CN" sz="2800" b="1" dirty="0" smtClean="0">
                <a:latin typeface="+mn-ea"/>
                <a:ea typeface="+mn-ea"/>
              </a:rPr>
              <a:t>?  </a:t>
            </a:r>
            <a:endParaRPr lang="en-US" altLang="zh-CN" sz="2800" b="1" dirty="0">
              <a:latin typeface="+mn-ea"/>
              <a:ea typeface="+mn-ea"/>
            </a:endParaRPr>
          </a:p>
        </p:txBody>
      </p:sp>
      <p:sp>
        <p:nvSpPr>
          <p:cNvPr id="9279" name="Rectangle 57"/>
          <p:cNvSpPr>
            <a:spLocks noChangeArrowheads="1"/>
          </p:cNvSpPr>
          <p:nvPr/>
        </p:nvSpPr>
        <p:spPr bwMode="auto">
          <a:xfrm>
            <a:off x="396190" y="5878528"/>
            <a:ext cx="7624762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分子相同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的分数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分母小的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分数比较大。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06" name="Group 2"/>
          <p:cNvGrpSpPr/>
          <p:nvPr/>
        </p:nvGrpSpPr>
        <p:grpSpPr bwMode="auto">
          <a:xfrm>
            <a:off x="6892866" y="891611"/>
            <a:ext cx="1689103" cy="1201738"/>
            <a:chOff x="-36" y="-84"/>
            <a:chExt cx="1064" cy="757"/>
          </a:xfrm>
        </p:grpSpPr>
        <p:grpSp>
          <p:nvGrpSpPr>
            <p:cNvPr id="207" name="Group 3"/>
            <p:cNvGrpSpPr/>
            <p:nvPr/>
          </p:nvGrpSpPr>
          <p:grpSpPr bwMode="auto">
            <a:xfrm>
              <a:off x="-36" y="-84"/>
              <a:ext cx="405" cy="757"/>
              <a:chOff x="-41" y="-84"/>
              <a:chExt cx="466" cy="757"/>
            </a:xfrm>
          </p:grpSpPr>
          <p:sp>
            <p:nvSpPr>
              <p:cNvPr id="212" name="Rectangle 4"/>
              <p:cNvSpPr>
                <a:spLocks noChangeArrowheads="1"/>
              </p:cNvSpPr>
              <p:nvPr/>
            </p:nvSpPr>
            <p:spPr bwMode="auto">
              <a:xfrm>
                <a:off x="-41" y="-84"/>
                <a:ext cx="466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19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94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13" name="Line 5"/>
              <p:cNvSpPr>
                <a:spLocks noChangeShapeType="1"/>
              </p:cNvSpPr>
              <p:nvPr/>
            </p:nvSpPr>
            <p:spPr bwMode="auto">
              <a:xfrm>
                <a:off x="64" y="297"/>
                <a:ext cx="300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grpSp>
          <p:nvGrpSpPr>
            <p:cNvPr id="208" name="Group 6"/>
            <p:cNvGrpSpPr/>
            <p:nvPr/>
          </p:nvGrpSpPr>
          <p:grpSpPr bwMode="auto">
            <a:xfrm>
              <a:off x="622" y="-84"/>
              <a:ext cx="406" cy="757"/>
              <a:chOff x="-39" y="-84"/>
              <a:chExt cx="468" cy="757"/>
            </a:xfrm>
          </p:grpSpPr>
          <p:sp>
            <p:nvSpPr>
              <p:cNvPr id="210" name="Rectangle 7"/>
              <p:cNvSpPr>
                <a:spLocks noChangeArrowheads="1"/>
              </p:cNvSpPr>
              <p:nvPr/>
            </p:nvSpPr>
            <p:spPr bwMode="auto">
              <a:xfrm>
                <a:off x="-39" y="-84"/>
                <a:ext cx="468" cy="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19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  <a:p>
                <a:pPr algn="ctr"/>
                <a:r>
                  <a:rPr lang="en-US" altLang="zh-CN" sz="3600" b="1" dirty="0" smtClean="0">
                    <a:latin typeface="Times New Roman" panose="02020603050405020304" pitchFamily="18" charset="0"/>
                    <a:ea typeface="楷体_GB2312" pitchFamily="49" charset="-122"/>
                  </a:rPr>
                  <a:t>73</a:t>
                </a:r>
                <a:endParaRPr lang="en-US" altLang="zh-CN" sz="36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11" name="Line 8"/>
              <p:cNvSpPr>
                <a:spLocks noChangeShapeType="1"/>
              </p:cNvSpPr>
              <p:nvPr/>
            </p:nvSpPr>
            <p:spPr bwMode="auto">
              <a:xfrm>
                <a:off x="27" y="297"/>
                <a:ext cx="362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200"/>
              </a:p>
            </p:txBody>
          </p:sp>
        </p:grpSp>
        <p:sp>
          <p:nvSpPr>
            <p:cNvPr id="209" name="Oval 9"/>
            <p:cNvSpPr>
              <a:spLocks noChangeArrowheads="1"/>
            </p:cNvSpPr>
            <p:nvPr/>
          </p:nvSpPr>
          <p:spPr bwMode="auto">
            <a:xfrm>
              <a:off x="369" y="171"/>
              <a:ext cx="255" cy="2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66"/>
              </a:solidFill>
              <a:round/>
            </a:ln>
          </p:spPr>
          <p:txBody>
            <a:bodyPr wrap="none" lIns="90000" tIns="46800" rIns="90000" bIns="468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200" b="1" baseline="3000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214" name="Rectangle 10"/>
          <p:cNvSpPr>
            <a:spLocks noChangeArrowheads="1"/>
          </p:cNvSpPr>
          <p:nvPr/>
        </p:nvSpPr>
        <p:spPr bwMode="auto">
          <a:xfrm>
            <a:off x="7381992" y="1179990"/>
            <a:ext cx="645026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＜</a:t>
            </a:r>
          </a:p>
        </p:txBody>
      </p:sp>
      <p:sp>
        <p:nvSpPr>
          <p:cNvPr id="6" name="矩形 5"/>
          <p:cNvSpPr/>
          <p:nvPr/>
        </p:nvSpPr>
        <p:spPr>
          <a:xfrm>
            <a:off x="6660232" y="2217177"/>
            <a:ext cx="2303486" cy="267765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拿两个同样大</a:t>
            </a:r>
            <a:r>
              <a:rPr lang="zh-CN" altLang="zh-CN" sz="28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的纸片</a:t>
            </a:r>
            <a:r>
              <a:rPr lang="en-US" altLang="zh-CN" sz="2800" dirty="0">
                <a:solidFill>
                  <a:srgbClr val="000000"/>
                </a:solidFill>
                <a:effectLst/>
                <a:latin typeface="方正书宋_GBK"/>
                <a:ea typeface="方正书宋_GBK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rPr>
              <a:t>一个平均</a:t>
            </a:r>
            <a:r>
              <a:rPr lang="zh-CN" altLang="zh-CN" sz="2800" dirty="0" smtClean="0"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rPr>
              <a:t>分成</a:t>
            </a:r>
            <a:r>
              <a:rPr lang="en-US" altLang="zh-CN" sz="2800" dirty="0" smtClean="0"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rPr>
              <a:t>94</a:t>
            </a:r>
            <a:r>
              <a:rPr lang="zh-CN" altLang="zh-CN" sz="2800" dirty="0" smtClean="0"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rPr>
              <a:t>份</a:t>
            </a:r>
            <a:r>
              <a:rPr lang="en-US" altLang="zh-CN" sz="2800" dirty="0" smtClean="0">
                <a:solidFill>
                  <a:srgbClr val="000000"/>
                </a:solidFill>
                <a:effectLst/>
                <a:latin typeface="方正书宋_GBK"/>
                <a:ea typeface="方正书宋_GBK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rPr>
              <a:t>另一个平均</a:t>
            </a:r>
            <a:r>
              <a:rPr lang="zh-CN" altLang="zh-CN" sz="2800" dirty="0" smtClean="0"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rPr>
              <a:t>分成</a:t>
            </a:r>
            <a:r>
              <a:rPr lang="en-US" altLang="zh-CN" sz="2800" dirty="0" smtClean="0"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rPr>
              <a:t>73</a:t>
            </a:r>
            <a:r>
              <a:rPr lang="zh-CN" altLang="zh-CN" sz="2800" dirty="0" smtClean="0"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rPr>
              <a:t>份</a:t>
            </a:r>
            <a:r>
              <a:rPr lang="en-US" altLang="zh-CN" sz="2800" dirty="0" smtClean="0">
                <a:solidFill>
                  <a:srgbClr val="000000"/>
                </a:solidFill>
                <a:effectLst/>
                <a:latin typeface="方正书宋_GBK"/>
                <a:ea typeface="方正书宋_GBK"/>
                <a:cs typeface="Times New Roman" panose="02020603050405020304" pitchFamily="18" charset="0"/>
              </a:rPr>
              <a:t>,</a:t>
            </a:r>
            <a:r>
              <a:rPr lang="zh-CN" altLang="en-US" sz="2800" dirty="0" smtClean="0">
                <a:solidFill>
                  <a:srgbClr val="000000"/>
                </a:solidFill>
                <a:effectLst/>
                <a:latin typeface="方正书宋_GBK"/>
                <a:ea typeface="方正书宋_GBK"/>
                <a:cs typeface="Times New Roman" panose="02020603050405020304" pitchFamily="18" charset="0"/>
              </a:rPr>
              <a:t>都</a:t>
            </a:r>
            <a:r>
              <a:rPr lang="zh-CN" altLang="zh-CN" sz="2800" dirty="0" smtClean="0"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rPr>
              <a:t>取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19</a:t>
            </a:r>
            <a:r>
              <a:rPr lang="zh-CN" altLang="zh-CN" sz="2800" dirty="0" smtClean="0"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rPr>
              <a:t>份。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/>
          <p:cNvGraphicFramePr>
            <a:graphicFrameLocks noGrp="1" noChangeAspect="1"/>
          </p:cNvGraphicFramePr>
          <p:nvPr/>
        </p:nvGraphicFramePr>
        <p:xfrm>
          <a:off x="418607" y="2093349"/>
          <a:ext cx="405796" cy="316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5796"/>
              </a:tblGrid>
              <a:tr h="396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96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96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96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96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19" name="表格 118"/>
          <p:cNvGraphicFramePr>
            <a:graphicFrameLocks noGrp="1" noChangeAspect="1"/>
          </p:cNvGraphicFramePr>
          <p:nvPr/>
        </p:nvGraphicFramePr>
        <p:xfrm>
          <a:off x="1444698" y="2095348"/>
          <a:ext cx="405796" cy="316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5796"/>
              </a:tblGrid>
              <a:tr h="198000">
                <a:tc>
                  <a:txBody>
                    <a:bodyPr/>
                    <a:lstStyle/>
                    <a:p>
                      <a:endParaRPr lang="zh-CN" altLang="en-US" sz="2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198000">
                <a:tc>
                  <a:txBody>
                    <a:bodyPr/>
                    <a:lstStyle/>
                    <a:p>
                      <a:endParaRPr lang="zh-CN" altLang="en-US" sz="2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198000">
                <a:tc>
                  <a:txBody>
                    <a:bodyPr/>
                    <a:lstStyle/>
                    <a:p>
                      <a:endParaRPr lang="zh-CN" altLang="en-US" sz="2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198000">
                <a:tc>
                  <a:txBody>
                    <a:bodyPr/>
                    <a:lstStyle/>
                    <a:p>
                      <a:endParaRPr lang="zh-CN" altLang="en-US" sz="2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8000">
                <a:tc>
                  <a:txBody>
                    <a:bodyPr/>
                    <a:lstStyle/>
                    <a:p>
                      <a:endParaRPr lang="zh-CN" altLang="en-US" sz="2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8000">
                <a:tc>
                  <a:txBody>
                    <a:bodyPr/>
                    <a:lstStyle/>
                    <a:p>
                      <a:endParaRPr lang="zh-CN" altLang="en-US" sz="2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8000">
                <a:tc>
                  <a:txBody>
                    <a:bodyPr/>
                    <a:lstStyle/>
                    <a:p>
                      <a:endParaRPr lang="zh-CN" altLang="en-US" sz="2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8000">
                <a:tc>
                  <a:txBody>
                    <a:bodyPr/>
                    <a:lstStyle/>
                    <a:p>
                      <a:endParaRPr lang="zh-CN" altLang="en-US" sz="2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8000">
                <a:tc>
                  <a:txBody>
                    <a:bodyPr/>
                    <a:lstStyle/>
                    <a:p>
                      <a:endParaRPr lang="zh-CN" altLang="en-US" sz="2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8000">
                <a:tc>
                  <a:txBody>
                    <a:bodyPr/>
                    <a:lstStyle/>
                    <a:p>
                      <a:endParaRPr lang="zh-CN" altLang="en-US" sz="2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8000">
                <a:tc>
                  <a:txBody>
                    <a:bodyPr/>
                    <a:lstStyle/>
                    <a:p>
                      <a:endParaRPr lang="zh-CN" altLang="en-US" sz="2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8000">
                <a:tc>
                  <a:txBody>
                    <a:bodyPr/>
                    <a:lstStyle/>
                    <a:p>
                      <a:endParaRPr lang="zh-CN" altLang="en-US" sz="2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8000">
                <a:tc>
                  <a:txBody>
                    <a:bodyPr/>
                    <a:lstStyle/>
                    <a:p>
                      <a:endParaRPr lang="zh-CN" altLang="en-US" sz="2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8000">
                <a:tc>
                  <a:txBody>
                    <a:bodyPr/>
                    <a:lstStyle/>
                    <a:p>
                      <a:endParaRPr lang="zh-CN" altLang="en-US" sz="2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8000">
                <a:tc>
                  <a:txBody>
                    <a:bodyPr/>
                    <a:lstStyle/>
                    <a:p>
                      <a:endParaRPr lang="zh-CN" altLang="en-US" sz="2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8000">
                <a:tc>
                  <a:txBody>
                    <a:bodyPr/>
                    <a:lstStyle/>
                    <a:p>
                      <a:endParaRPr lang="zh-CN" altLang="en-US" sz="2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23" name="表格 122"/>
          <p:cNvGraphicFramePr>
            <a:graphicFrameLocks noGrp="1" noChangeAspect="1"/>
          </p:cNvGraphicFramePr>
          <p:nvPr/>
        </p:nvGraphicFramePr>
        <p:xfrm>
          <a:off x="2615336" y="2070969"/>
          <a:ext cx="405796" cy="316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5796"/>
              </a:tblGrid>
              <a:tr h="528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528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528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528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528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528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5" name="表格 124"/>
          <p:cNvGraphicFramePr>
            <a:graphicFrameLocks noGrp="1" noChangeAspect="1"/>
          </p:cNvGraphicFramePr>
          <p:nvPr/>
        </p:nvGraphicFramePr>
        <p:xfrm>
          <a:off x="3634095" y="2060848"/>
          <a:ext cx="405796" cy="316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5796"/>
              </a:tblGrid>
              <a:tr h="396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96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96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26" name="表格 125"/>
          <p:cNvGraphicFramePr>
            <a:graphicFrameLocks noGrp="1" noChangeAspect="1"/>
          </p:cNvGraphicFramePr>
          <p:nvPr/>
        </p:nvGraphicFramePr>
        <p:xfrm>
          <a:off x="4877062" y="2060848"/>
          <a:ext cx="405796" cy="31680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5796"/>
              </a:tblGrid>
              <a:tr h="186353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186353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186353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186353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186353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186353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186353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186353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186353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186353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186353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186353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186353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6353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6353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6353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86353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8" name="表格 127"/>
          <p:cNvGraphicFramePr>
            <a:graphicFrameLocks noGrp="1" noChangeAspect="1"/>
          </p:cNvGraphicFramePr>
          <p:nvPr/>
        </p:nvGraphicFramePr>
        <p:xfrm>
          <a:off x="5860977" y="2066868"/>
          <a:ext cx="405796" cy="3168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5796"/>
              </a:tblGrid>
              <a:tr h="166737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166737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166737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166737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166737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166737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166737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166737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166737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166737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166737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166737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166737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6737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6737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6737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6737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6737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6737">
                <a:tc>
                  <a:txBody>
                    <a:bodyPr/>
                    <a:lstStyle/>
                    <a:p>
                      <a:endParaRPr lang="zh-CN" altLang="en-US" sz="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 autoUpdateAnimBg="0"/>
      <p:bldP spid="9269" grpId="0" autoUpdateAnimBg="0"/>
      <p:bldP spid="9270" grpId="0" autoUpdateAnimBg="0"/>
      <p:bldP spid="9278" grpId="0"/>
      <p:bldP spid="9279" grpId="0" autoUpdateAnimBg="0"/>
      <p:bldP spid="214" grpId="0" autoUpdateAnimBg="0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3" name="Rectangle 57"/>
          <p:cNvSpPr>
            <a:spLocks noChangeArrowheads="1"/>
          </p:cNvSpPr>
          <p:nvPr/>
        </p:nvSpPr>
        <p:spPr bwMode="auto">
          <a:xfrm>
            <a:off x="169764" y="2996952"/>
            <a:ext cx="8640959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比较上、下两排的分数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相比较的两个分数有什么共同点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en-US" altLang="zh-CN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279" name="Rectangle 57"/>
          <p:cNvSpPr>
            <a:spLocks noChangeArrowheads="1"/>
          </p:cNvSpPr>
          <p:nvPr/>
        </p:nvSpPr>
        <p:spPr bwMode="auto">
          <a:xfrm>
            <a:off x="572989" y="3911055"/>
            <a:ext cx="7624762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上面一排相比较的两个分数的分母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相同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1520" y="548680"/>
            <a:ext cx="8330449" cy="1230729"/>
            <a:chOff x="251520" y="548680"/>
            <a:chExt cx="8330449" cy="1230729"/>
          </a:xfrm>
        </p:grpSpPr>
        <p:grpSp>
          <p:nvGrpSpPr>
            <p:cNvPr id="65" name="Group 2"/>
            <p:cNvGrpSpPr/>
            <p:nvPr/>
          </p:nvGrpSpPr>
          <p:grpSpPr bwMode="auto">
            <a:xfrm>
              <a:off x="251520" y="577671"/>
              <a:ext cx="1684339" cy="1201738"/>
              <a:chOff x="-34" y="-84"/>
              <a:chExt cx="1061" cy="757"/>
            </a:xfrm>
          </p:grpSpPr>
          <p:grpSp>
            <p:nvGrpSpPr>
              <p:cNvPr id="66" name="Group 3"/>
              <p:cNvGrpSpPr/>
              <p:nvPr/>
            </p:nvGrpSpPr>
            <p:grpSpPr bwMode="auto">
              <a:xfrm>
                <a:off x="-34" y="-84"/>
                <a:ext cx="405" cy="757"/>
                <a:chOff x="-39" y="-84"/>
                <a:chExt cx="466" cy="757"/>
              </a:xfrm>
            </p:grpSpPr>
            <p:sp>
              <p:nvSpPr>
                <p:cNvPr id="71" name="Rectangle 4"/>
                <p:cNvSpPr>
                  <a:spLocks noChangeArrowheads="1"/>
                </p:cNvSpPr>
                <p:nvPr/>
              </p:nvSpPr>
              <p:spPr bwMode="auto">
                <a:xfrm>
                  <a:off x="-39" y="-84"/>
                  <a:ext cx="466" cy="7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r>
                    <a:rPr lang="en-US" altLang="zh-CN" sz="3600" b="1" dirty="0">
                      <a:latin typeface="Times New Roman" panose="02020603050405020304" pitchFamily="18" charset="0"/>
                      <a:ea typeface="楷体_GB2312" pitchFamily="49" charset="-122"/>
                    </a:rPr>
                    <a:t>3</a:t>
                  </a:r>
                </a:p>
                <a:p>
                  <a:pPr algn="ctr"/>
                  <a:r>
                    <a:rPr lang="en-US" altLang="zh-CN" sz="3600" b="1" dirty="0">
                      <a:latin typeface="Times New Roman" panose="02020603050405020304" pitchFamily="18" charset="0"/>
                      <a:ea typeface="楷体_GB2312" pitchFamily="49" charset="-122"/>
                    </a:rPr>
                    <a:t>13</a:t>
                  </a:r>
                </a:p>
              </p:txBody>
            </p:sp>
            <p:sp>
              <p:nvSpPr>
                <p:cNvPr id="72" name="Line 5"/>
                <p:cNvSpPr>
                  <a:spLocks noChangeShapeType="1"/>
                </p:cNvSpPr>
                <p:nvPr/>
              </p:nvSpPr>
              <p:spPr bwMode="auto">
                <a:xfrm>
                  <a:off x="66" y="297"/>
                  <a:ext cx="259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lIns="90000" tIns="46800" rIns="90000" bIns="46800" anchor="ctr"/>
                <a:lstStyle/>
                <a:p>
                  <a:endParaRPr lang="zh-CN" altLang="en-US" sz="3200"/>
                </a:p>
              </p:txBody>
            </p:sp>
          </p:grpSp>
          <p:grpSp>
            <p:nvGrpSpPr>
              <p:cNvPr id="67" name="Group 6"/>
              <p:cNvGrpSpPr/>
              <p:nvPr/>
            </p:nvGrpSpPr>
            <p:grpSpPr bwMode="auto">
              <a:xfrm>
                <a:off x="622" y="-84"/>
                <a:ext cx="405" cy="757"/>
                <a:chOff x="-39" y="-84"/>
                <a:chExt cx="468" cy="757"/>
              </a:xfrm>
            </p:grpSpPr>
            <p:sp>
              <p:nvSpPr>
                <p:cNvPr id="69" name="Rectangle 7"/>
                <p:cNvSpPr>
                  <a:spLocks noChangeArrowheads="1"/>
                </p:cNvSpPr>
                <p:nvPr/>
              </p:nvSpPr>
              <p:spPr bwMode="auto">
                <a:xfrm>
                  <a:off x="-39" y="-84"/>
                  <a:ext cx="468" cy="7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r>
                    <a:rPr lang="en-US" altLang="zh-CN" sz="3600" b="1" dirty="0">
                      <a:latin typeface="Times New Roman" panose="02020603050405020304" pitchFamily="18" charset="0"/>
                      <a:ea typeface="楷体_GB2312" pitchFamily="49" charset="-122"/>
                    </a:rPr>
                    <a:t>4</a:t>
                  </a:r>
                </a:p>
                <a:p>
                  <a:pPr algn="ctr"/>
                  <a:r>
                    <a:rPr lang="en-US" altLang="zh-CN" sz="3600" b="1" dirty="0">
                      <a:latin typeface="Times New Roman" panose="02020603050405020304" pitchFamily="18" charset="0"/>
                      <a:ea typeface="楷体_GB2312" pitchFamily="49" charset="-122"/>
                    </a:rPr>
                    <a:t>13</a:t>
                  </a:r>
                </a:p>
              </p:txBody>
            </p:sp>
            <p:sp>
              <p:nvSpPr>
                <p:cNvPr id="70" name="Line 8"/>
                <p:cNvSpPr>
                  <a:spLocks noChangeShapeType="1"/>
                </p:cNvSpPr>
                <p:nvPr/>
              </p:nvSpPr>
              <p:spPr bwMode="auto">
                <a:xfrm>
                  <a:off x="67" y="297"/>
                  <a:ext cx="259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lIns="90000" tIns="46800" rIns="90000" bIns="46800" anchor="ctr"/>
                <a:lstStyle/>
                <a:p>
                  <a:endParaRPr lang="zh-CN" altLang="en-US" sz="3200"/>
                </a:p>
              </p:txBody>
            </p:sp>
          </p:grpSp>
          <p:sp>
            <p:nvSpPr>
              <p:cNvPr id="68" name="Oval 9"/>
              <p:cNvSpPr>
                <a:spLocks noChangeArrowheads="1"/>
              </p:cNvSpPr>
              <p:nvPr/>
            </p:nvSpPr>
            <p:spPr bwMode="auto">
              <a:xfrm>
                <a:off x="369" y="171"/>
                <a:ext cx="255" cy="255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FF0066"/>
                </a:solidFill>
                <a:round/>
              </a:ln>
            </p:spPr>
            <p:txBody>
              <a:bodyPr wrap="none" lIns="90000" tIns="46800" rIns="90000" bIns="4680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sz="3200" b="1" baseline="3000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73" name="Rectangle 10"/>
            <p:cNvSpPr>
              <a:spLocks noChangeArrowheads="1"/>
            </p:cNvSpPr>
            <p:nvPr/>
          </p:nvSpPr>
          <p:spPr bwMode="auto">
            <a:xfrm>
              <a:off x="737470" y="866050"/>
              <a:ext cx="645026" cy="648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600" b="1" dirty="0">
                  <a:solidFill>
                    <a:srgbClr val="C00000"/>
                  </a:solidFill>
                  <a:latin typeface="Times New Roman" panose="02020603050405020304" pitchFamily="18" charset="0"/>
                </a:rPr>
                <a:t>＜</a:t>
              </a:r>
            </a:p>
          </p:txBody>
        </p:sp>
        <p:grpSp>
          <p:nvGrpSpPr>
            <p:cNvPr id="74" name="Group 21"/>
            <p:cNvGrpSpPr/>
            <p:nvPr/>
          </p:nvGrpSpPr>
          <p:grpSpPr bwMode="auto">
            <a:xfrm>
              <a:off x="2627784" y="577671"/>
              <a:ext cx="1349376" cy="1201738"/>
              <a:chOff x="-17" y="-84"/>
              <a:chExt cx="850" cy="757"/>
            </a:xfrm>
          </p:grpSpPr>
          <p:grpSp>
            <p:nvGrpSpPr>
              <p:cNvPr id="75" name="Group 22"/>
              <p:cNvGrpSpPr/>
              <p:nvPr/>
            </p:nvGrpSpPr>
            <p:grpSpPr bwMode="auto">
              <a:xfrm>
                <a:off x="-17" y="-84"/>
                <a:ext cx="260" cy="757"/>
                <a:chOff x="-25" y="-84"/>
                <a:chExt cx="385" cy="757"/>
              </a:xfrm>
            </p:grpSpPr>
            <p:sp>
              <p:nvSpPr>
                <p:cNvPr id="80" name="Rectangle 23"/>
                <p:cNvSpPr>
                  <a:spLocks noChangeArrowheads="1"/>
                </p:cNvSpPr>
                <p:nvPr/>
              </p:nvSpPr>
              <p:spPr bwMode="auto">
                <a:xfrm>
                  <a:off x="-25" y="-84"/>
                  <a:ext cx="385" cy="7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r>
                    <a:rPr lang="en-US" altLang="zh-CN" sz="3600" b="1" dirty="0">
                      <a:latin typeface="Times New Roman" panose="02020603050405020304" pitchFamily="18" charset="0"/>
                      <a:ea typeface="楷体_GB2312" pitchFamily="49" charset="-122"/>
                    </a:rPr>
                    <a:t>2</a:t>
                  </a:r>
                </a:p>
                <a:p>
                  <a:pPr algn="ctr"/>
                  <a:r>
                    <a:rPr lang="en-US" altLang="zh-CN" sz="3600" b="1" dirty="0">
                      <a:latin typeface="Times New Roman" panose="02020603050405020304" pitchFamily="18" charset="0"/>
                      <a:ea typeface="楷体_GB2312" pitchFamily="49" charset="-122"/>
                    </a:rPr>
                    <a:t>7</a:t>
                  </a:r>
                </a:p>
              </p:txBody>
            </p:sp>
            <p:sp>
              <p:nvSpPr>
                <p:cNvPr id="81" name="Line 24"/>
                <p:cNvSpPr>
                  <a:spLocks noChangeShapeType="1"/>
                </p:cNvSpPr>
                <p:nvPr/>
              </p:nvSpPr>
              <p:spPr bwMode="auto">
                <a:xfrm>
                  <a:off x="40" y="297"/>
                  <a:ext cx="259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lIns="90000" tIns="46800" rIns="90000" bIns="46800" anchor="ctr"/>
                <a:lstStyle/>
                <a:p>
                  <a:endParaRPr lang="zh-CN" altLang="en-US" sz="3200"/>
                </a:p>
              </p:txBody>
            </p:sp>
          </p:grpSp>
          <p:grpSp>
            <p:nvGrpSpPr>
              <p:cNvPr id="76" name="Group 25"/>
              <p:cNvGrpSpPr/>
              <p:nvPr/>
            </p:nvGrpSpPr>
            <p:grpSpPr bwMode="auto">
              <a:xfrm>
                <a:off x="573" y="-84"/>
                <a:ext cx="260" cy="757"/>
                <a:chOff x="-25" y="-84"/>
                <a:chExt cx="385" cy="757"/>
              </a:xfrm>
            </p:grpSpPr>
            <p:sp>
              <p:nvSpPr>
                <p:cNvPr id="78" name="Rectangle 26"/>
                <p:cNvSpPr>
                  <a:spLocks noChangeArrowheads="1"/>
                </p:cNvSpPr>
                <p:nvPr/>
              </p:nvSpPr>
              <p:spPr bwMode="auto">
                <a:xfrm>
                  <a:off x="-25" y="-84"/>
                  <a:ext cx="385" cy="7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r>
                    <a:rPr lang="en-US" altLang="zh-CN" sz="3600" b="1" dirty="0">
                      <a:latin typeface="Times New Roman" panose="02020603050405020304" pitchFamily="18" charset="0"/>
                      <a:ea typeface="楷体_GB2312" pitchFamily="49" charset="-122"/>
                    </a:rPr>
                    <a:t>4</a:t>
                  </a:r>
                </a:p>
                <a:p>
                  <a:pPr algn="ctr"/>
                  <a:r>
                    <a:rPr lang="en-US" altLang="zh-CN" sz="3600" b="1" dirty="0">
                      <a:latin typeface="Times New Roman" panose="02020603050405020304" pitchFamily="18" charset="0"/>
                      <a:ea typeface="楷体_GB2312" pitchFamily="49" charset="-122"/>
                    </a:rPr>
                    <a:t>7</a:t>
                  </a:r>
                </a:p>
              </p:txBody>
            </p:sp>
            <p:sp>
              <p:nvSpPr>
                <p:cNvPr id="79" name="Line 27"/>
                <p:cNvSpPr>
                  <a:spLocks noChangeShapeType="1"/>
                </p:cNvSpPr>
                <p:nvPr/>
              </p:nvSpPr>
              <p:spPr bwMode="auto">
                <a:xfrm>
                  <a:off x="40" y="297"/>
                  <a:ext cx="259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lIns="90000" tIns="46800" rIns="90000" bIns="46800" anchor="ctr"/>
                <a:lstStyle/>
                <a:p>
                  <a:endParaRPr lang="zh-CN" altLang="en-US" sz="3200"/>
                </a:p>
              </p:txBody>
            </p:sp>
          </p:grpSp>
          <p:sp>
            <p:nvSpPr>
              <p:cNvPr id="77" name="Oval 28"/>
              <p:cNvSpPr>
                <a:spLocks noChangeArrowheads="1"/>
              </p:cNvSpPr>
              <p:nvPr/>
            </p:nvSpPr>
            <p:spPr bwMode="auto">
              <a:xfrm>
                <a:off x="280" y="171"/>
                <a:ext cx="255" cy="255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FF0066"/>
                </a:solidFill>
                <a:round/>
              </a:ln>
            </p:spPr>
            <p:txBody>
              <a:bodyPr wrap="none" lIns="90000" tIns="46800" rIns="90000" bIns="4680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sz="3200" b="1" baseline="3000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82" name="Group 37"/>
            <p:cNvGrpSpPr/>
            <p:nvPr/>
          </p:nvGrpSpPr>
          <p:grpSpPr bwMode="auto">
            <a:xfrm>
              <a:off x="4860032" y="577671"/>
              <a:ext cx="1349376" cy="1201738"/>
              <a:chOff x="-17" y="-84"/>
              <a:chExt cx="850" cy="757"/>
            </a:xfrm>
          </p:grpSpPr>
          <p:grpSp>
            <p:nvGrpSpPr>
              <p:cNvPr id="83" name="Group 38"/>
              <p:cNvGrpSpPr/>
              <p:nvPr/>
            </p:nvGrpSpPr>
            <p:grpSpPr bwMode="auto">
              <a:xfrm>
                <a:off x="-17" y="-84"/>
                <a:ext cx="260" cy="757"/>
                <a:chOff x="-25" y="-84"/>
                <a:chExt cx="385" cy="757"/>
              </a:xfrm>
            </p:grpSpPr>
            <p:sp>
              <p:nvSpPr>
                <p:cNvPr id="88" name="Rectangle 39"/>
                <p:cNvSpPr>
                  <a:spLocks noChangeArrowheads="1"/>
                </p:cNvSpPr>
                <p:nvPr/>
              </p:nvSpPr>
              <p:spPr bwMode="auto">
                <a:xfrm>
                  <a:off x="-25" y="-84"/>
                  <a:ext cx="385" cy="7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r>
                    <a:rPr lang="en-US" altLang="zh-CN" sz="3600" b="1" dirty="0">
                      <a:latin typeface="Times New Roman" panose="02020603050405020304" pitchFamily="18" charset="0"/>
                      <a:ea typeface="楷体_GB2312" pitchFamily="49" charset="-122"/>
                    </a:rPr>
                    <a:t>5</a:t>
                  </a:r>
                </a:p>
                <a:p>
                  <a:pPr algn="ctr"/>
                  <a:r>
                    <a:rPr lang="en-US" altLang="zh-CN" sz="3600" b="1" dirty="0">
                      <a:latin typeface="Times New Roman" panose="02020603050405020304" pitchFamily="18" charset="0"/>
                      <a:ea typeface="楷体_GB2312" pitchFamily="49" charset="-122"/>
                    </a:rPr>
                    <a:t>9</a:t>
                  </a:r>
                </a:p>
              </p:txBody>
            </p:sp>
            <p:sp>
              <p:nvSpPr>
                <p:cNvPr id="89" name="Line 40"/>
                <p:cNvSpPr>
                  <a:spLocks noChangeShapeType="1"/>
                </p:cNvSpPr>
                <p:nvPr/>
              </p:nvSpPr>
              <p:spPr bwMode="auto">
                <a:xfrm>
                  <a:off x="40" y="297"/>
                  <a:ext cx="259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lIns="90000" tIns="46800" rIns="90000" bIns="46800" anchor="ctr"/>
                <a:lstStyle/>
                <a:p>
                  <a:endParaRPr lang="zh-CN" altLang="en-US" sz="3200"/>
                </a:p>
              </p:txBody>
            </p:sp>
          </p:grpSp>
          <p:grpSp>
            <p:nvGrpSpPr>
              <p:cNvPr id="84" name="Group 41"/>
              <p:cNvGrpSpPr/>
              <p:nvPr/>
            </p:nvGrpSpPr>
            <p:grpSpPr bwMode="auto">
              <a:xfrm>
                <a:off x="573" y="-84"/>
                <a:ext cx="260" cy="757"/>
                <a:chOff x="-25" y="-84"/>
                <a:chExt cx="385" cy="757"/>
              </a:xfrm>
            </p:grpSpPr>
            <p:sp>
              <p:nvSpPr>
                <p:cNvPr id="86" name="Rectangle 42"/>
                <p:cNvSpPr>
                  <a:spLocks noChangeArrowheads="1"/>
                </p:cNvSpPr>
                <p:nvPr/>
              </p:nvSpPr>
              <p:spPr bwMode="auto">
                <a:xfrm>
                  <a:off x="-25" y="-84"/>
                  <a:ext cx="385" cy="7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r>
                    <a:rPr lang="en-US" altLang="zh-CN" sz="3600" b="1">
                      <a:latin typeface="Times New Roman" panose="02020603050405020304" pitchFamily="18" charset="0"/>
                      <a:ea typeface="楷体_GB2312" pitchFamily="49" charset="-122"/>
                    </a:rPr>
                    <a:t>2</a:t>
                  </a:r>
                </a:p>
                <a:p>
                  <a:pPr algn="ctr"/>
                  <a:r>
                    <a:rPr lang="en-US" altLang="zh-CN" sz="3600" b="1">
                      <a:latin typeface="Times New Roman" panose="02020603050405020304" pitchFamily="18" charset="0"/>
                      <a:ea typeface="楷体_GB2312" pitchFamily="49" charset="-122"/>
                    </a:rPr>
                    <a:t>9</a:t>
                  </a:r>
                </a:p>
              </p:txBody>
            </p:sp>
            <p:sp>
              <p:nvSpPr>
                <p:cNvPr id="87" name="Line 43"/>
                <p:cNvSpPr>
                  <a:spLocks noChangeShapeType="1"/>
                </p:cNvSpPr>
                <p:nvPr/>
              </p:nvSpPr>
              <p:spPr bwMode="auto">
                <a:xfrm>
                  <a:off x="40" y="297"/>
                  <a:ext cx="259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lIns="90000" tIns="46800" rIns="90000" bIns="46800" anchor="ctr"/>
                <a:lstStyle/>
                <a:p>
                  <a:endParaRPr lang="zh-CN" altLang="en-US" sz="3200"/>
                </a:p>
              </p:txBody>
            </p:sp>
          </p:grpSp>
          <p:sp>
            <p:nvSpPr>
              <p:cNvPr id="85" name="Oval 44"/>
              <p:cNvSpPr>
                <a:spLocks noChangeArrowheads="1"/>
              </p:cNvSpPr>
              <p:nvPr/>
            </p:nvSpPr>
            <p:spPr bwMode="auto">
              <a:xfrm>
                <a:off x="280" y="171"/>
                <a:ext cx="255" cy="255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FF0066"/>
                </a:solidFill>
                <a:round/>
              </a:ln>
            </p:spPr>
            <p:txBody>
              <a:bodyPr wrap="none" lIns="90000" tIns="46800" rIns="90000" bIns="4680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sz="3200" b="1" baseline="3000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90" name="Rectangle 53"/>
            <p:cNvSpPr>
              <a:spLocks noChangeArrowheads="1"/>
            </p:cNvSpPr>
            <p:nvPr/>
          </p:nvSpPr>
          <p:spPr bwMode="auto">
            <a:xfrm>
              <a:off x="2954983" y="866050"/>
              <a:ext cx="645026" cy="648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600" b="1">
                  <a:solidFill>
                    <a:srgbClr val="C00000"/>
                  </a:solidFill>
                  <a:latin typeface="Times New Roman" panose="02020603050405020304" pitchFamily="18" charset="0"/>
                </a:rPr>
                <a:t>＜</a:t>
              </a:r>
            </a:p>
          </p:txBody>
        </p:sp>
        <p:sp>
          <p:nvSpPr>
            <p:cNvPr id="91" name="Rectangle 54"/>
            <p:cNvSpPr>
              <a:spLocks noChangeArrowheads="1"/>
            </p:cNvSpPr>
            <p:nvPr/>
          </p:nvSpPr>
          <p:spPr bwMode="auto">
            <a:xfrm>
              <a:off x="5207869" y="866050"/>
              <a:ext cx="645026" cy="648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600" b="1">
                  <a:solidFill>
                    <a:srgbClr val="C00000"/>
                  </a:solidFill>
                  <a:latin typeface="Times New Roman" panose="02020603050405020304" pitchFamily="18" charset="0"/>
                </a:rPr>
                <a:t>＞</a:t>
              </a:r>
            </a:p>
          </p:txBody>
        </p:sp>
        <p:grpSp>
          <p:nvGrpSpPr>
            <p:cNvPr id="92" name="Group 2"/>
            <p:cNvGrpSpPr/>
            <p:nvPr/>
          </p:nvGrpSpPr>
          <p:grpSpPr bwMode="auto">
            <a:xfrm>
              <a:off x="6894454" y="548680"/>
              <a:ext cx="1687515" cy="1201738"/>
              <a:chOff x="-35" y="-84"/>
              <a:chExt cx="1063" cy="757"/>
            </a:xfrm>
          </p:grpSpPr>
          <p:grpSp>
            <p:nvGrpSpPr>
              <p:cNvPr id="93" name="Group 3"/>
              <p:cNvGrpSpPr/>
              <p:nvPr/>
            </p:nvGrpSpPr>
            <p:grpSpPr bwMode="auto">
              <a:xfrm>
                <a:off x="-35" y="-84"/>
                <a:ext cx="405" cy="757"/>
                <a:chOff x="-40" y="-84"/>
                <a:chExt cx="466" cy="757"/>
              </a:xfrm>
            </p:grpSpPr>
            <p:sp>
              <p:nvSpPr>
                <p:cNvPr id="98" name="Rectangle 4"/>
                <p:cNvSpPr>
                  <a:spLocks noChangeArrowheads="1"/>
                </p:cNvSpPr>
                <p:nvPr/>
              </p:nvSpPr>
              <p:spPr bwMode="auto">
                <a:xfrm>
                  <a:off x="-40" y="-84"/>
                  <a:ext cx="466" cy="7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r>
                    <a:rPr lang="en-US" altLang="zh-CN" sz="3600" b="1" dirty="0" smtClean="0">
                      <a:latin typeface="Times New Roman" panose="02020603050405020304" pitchFamily="18" charset="0"/>
                      <a:ea typeface="楷体_GB2312" pitchFamily="49" charset="-122"/>
                    </a:rPr>
                    <a:t>5</a:t>
                  </a:r>
                  <a:endPara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algn="ctr"/>
                  <a:r>
                    <a:rPr lang="en-US" altLang="zh-CN" sz="3600" b="1" dirty="0" smtClean="0">
                      <a:latin typeface="Times New Roman" panose="02020603050405020304" pitchFamily="18" charset="0"/>
                      <a:ea typeface="楷体_GB2312" pitchFamily="49" charset="-122"/>
                    </a:rPr>
                    <a:t>68</a:t>
                  </a:r>
                  <a:endPara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99" name="Line 5"/>
                <p:cNvSpPr>
                  <a:spLocks noChangeShapeType="1"/>
                </p:cNvSpPr>
                <p:nvPr/>
              </p:nvSpPr>
              <p:spPr bwMode="auto">
                <a:xfrm>
                  <a:off x="66" y="297"/>
                  <a:ext cx="259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lIns="90000" tIns="46800" rIns="90000" bIns="46800" anchor="ctr"/>
                <a:lstStyle/>
                <a:p>
                  <a:endParaRPr lang="zh-CN" altLang="en-US" sz="3200"/>
                </a:p>
              </p:txBody>
            </p:sp>
          </p:grpSp>
          <p:grpSp>
            <p:nvGrpSpPr>
              <p:cNvPr id="94" name="Group 6"/>
              <p:cNvGrpSpPr/>
              <p:nvPr/>
            </p:nvGrpSpPr>
            <p:grpSpPr bwMode="auto">
              <a:xfrm>
                <a:off x="622" y="-84"/>
                <a:ext cx="406" cy="757"/>
                <a:chOff x="-39" y="-84"/>
                <a:chExt cx="468" cy="757"/>
              </a:xfrm>
            </p:grpSpPr>
            <p:sp>
              <p:nvSpPr>
                <p:cNvPr id="96" name="Rectangle 7"/>
                <p:cNvSpPr>
                  <a:spLocks noChangeArrowheads="1"/>
                </p:cNvSpPr>
                <p:nvPr/>
              </p:nvSpPr>
              <p:spPr bwMode="auto">
                <a:xfrm>
                  <a:off x="-39" y="-84"/>
                  <a:ext cx="468" cy="7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r>
                    <a:rPr lang="en-US" altLang="zh-CN" sz="3600" b="1" dirty="0" smtClean="0">
                      <a:latin typeface="Times New Roman" panose="02020603050405020304" pitchFamily="18" charset="0"/>
                      <a:ea typeface="楷体_GB2312" pitchFamily="49" charset="-122"/>
                    </a:rPr>
                    <a:t>23</a:t>
                  </a:r>
                  <a:endPara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algn="ctr"/>
                  <a:r>
                    <a:rPr lang="en-US" altLang="zh-CN" sz="3600" b="1" dirty="0" smtClean="0">
                      <a:latin typeface="Times New Roman" panose="02020603050405020304" pitchFamily="18" charset="0"/>
                      <a:ea typeface="楷体_GB2312" pitchFamily="49" charset="-122"/>
                    </a:rPr>
                    <a:t>68</a:t>
                  </a:r>
                  <a:endPara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97" name="Line 8"/>
                <p:cNvSpPr>
                  <a:spLocks noChangeShapeType="1"/>
                </p:cNvSpPr>
                <p:nvPr/>
              </p:nvSpPr>
              <p:spPr bwMode="auto">
                <a:xfrm>
                  <a:off x="67" y="297"/>
                  <a:ext cx="259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lIns="90000" tIns="46800" rIns="90000" bIns="46800" anchor="ctr"/>
                <a:lstStyle/>
                <a:p>
                  <a:endParaRPr lang="zh-CN" altLang="en-US" sz="3200"/>
                </a:p>
              </p:txBody>
            </p:sp>
          </p:grpSp>
          <p:sp>
            <p:nvSpPr>
              <p:cNvPr id="95" name="Oval 9"/>
              <p:cNvSpPr>
                <a:spLocks noChangeArrowheads="1"/>
              </p:cNvSpPr>
              <p:nvPr/>
            </p:nvSpPr>
            <p:spPr bwMode="auto">
              <a:xfrm>
                <a:off x="369" y="171"/>
                <a:ext cx="255" cy="255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FF0066"/>
                </a:solidFill>
                <a:round/>
              </a:ln>
            </p:spPr>
            <p:txBody>
              <a:bodyPr wrap="none" lIns="90000" tIns="46800" rIns="90000" bIns="4680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sz="3200" b="1" baseline="3000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100" name="Rectangle 10"/>
            <p:cNvSpPr>
              <a:spLocks noChangeArrowheads="1"/>
            </p:cNvSpPr>
            <p:nvPr/>
          </p:nvSpPr>
          <p:spPr bwMode="auto">
            <a:xfrm>
              <a:off x="7381992" y="837059"/>
              <a:ext cx="645026" cy="648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600" b="1" dirty="0">
                  <a:solidFill>
                    <a:srgbClr val="C00000"/>
                  </a:solidFill>
                  <a:latin typeface="Times New Roman" panose="02020603050405020304" pitchFamily="18" charset="0"/>
                </a:rPr>
                <a:t>＜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5536" y="1783332"/>
            <a:ext cx="8216149" cy="1230729"/>
            <a:chOff x="395536" y="1783332"/>
            <a:chExt cx="8216149" cy="1230729"/>
          </a:xfrm>
        </p:grpSpPr>
        <p:grpSp>
          <p:nvGrpSpPr>
            <p:cNvPr id="101" name="Group 2"/>
            <p:cNvGrpSpPr/>
            <p:nvPr/>
          </p:nvGrpSpPr>
          <p:grpSpPr bwMode="auto">
            <a:xfrm>
              <a:off x="395536" y="1812323"/>
              <a:ext cx="1557339" cy="1201738"/>
              <a:chOff x="38" y="-84"/>
              <a:chExt cx="981" cy="757"/>
            </a:xfrm>
          </p:grpSpPr>
          <p:grpSp>
            <p:nvGrpSpPr>
              <p:cNvPr id="102" name="Group 3"/>
              <p:cNvGrpSpPr/>
              <p:nvPr/>
            </p:nvGrpSpPr>
            <p:grpSpPr bwMode="auto">
              <a:xfrm>
                <a:off x="38" y="-84"/>
                <a:ext cx="260" cy="757"/>
                <a:chOff x="44" y="-84"/>
                <a:chExt cx="299" cy="757"/>
              </a:xfrm>
            </p:grpSpPr>
            <p:sp>
              <p:nvSpPr>
                <p:cNvPr id="107" name="Rectangle 4"/>
                <p:cNvSpPr>
                  <a:spLocks noChangeArrowheads="1"/>
                </p:cNvSpPr>
                <p:nvPr/>
              </p:nvSpPr>
              <p:spPr bwMode="auto">
                <a:xfrm>
                  <a:off x="44" y="-84"/>
                  <a:ext cx="299" cy="7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r>
                    <a:rPr lang="en-US" altLang="zh-CN" sz="3600" b="1" dirty="0">
                      <a:latin typeface="Times New Roman" panose="02020603050405020304" pitchFamily="18" charset="0"/>
                      <a:ea typeface="楷体_GB2312" pitchFamily="49" charset="-122"/>
                    </a:rPr>
                    <a:t>3</a:t>
                  </a:r>
                </a:p>
                <a:p>
                  <a:pPr algn="ctr"/>
                  <a:r>
                    <a:rPr lang="en-US" altLang="zh-CN" sz="3600" b="1" dirty="0" smtClean="0">
                      <a:latin typeface="Times New Roman" panose="02020603050405020304" pitchFamily="18" charset="0"/>
                      <a:ea typeface="楷体_GB2312" pitchFamily="49" charset="-122"/>
                    </a:rPr>
                    <a:t>8</a:t>
                  </a:r>
                  <a:endPara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08" name="Line 5"/>
                <p:cNvSpPr>
                  <a:spLocks noChangeShapeType="1"/>
                </p:cNvSpPr>
                <p:nvPr/>
              </p:nvSpPr>
              <p:spPr bwMode="auto">
                <a:xfrm>
                  <a:off x="66" y="297"/>
                  <a:ext cx="259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lIns="90000" tIns="46800" rIns="90000" bIns="46800" anchor="ctr"/>
                <a:lstStyle/>
                <a:p>
                  <a:endParaRPr lang="zh-CN" altLang="en-US" sz="3200"/>
                </a:p>
              </p:txBody>
            </p:sp>
          </p:grpSp>
          <p:grpSp>
            <p:nvGrpSpPr>
              <p:cNvPr id="103" name="Group 6"/>
              <p:cNvGrpSpPr/>
              <p:nvPr/>
            </p:nvGrpSpPr>
            <p:grpSpPr bwMode="auto">
              <a:xfrm>
                <a:off x="630" y="-84"/>
                <a:ext cx="389" cy="757"/>
                <a:chOff x="-30" y="-84"/>
                <a:chExt cx="449" cy="757"/>
              </a:xfrm>
            </p:grpSpPr>
            <p:sp>
              <p:nvSpPr>
                <p:cNvPr id="105" name="Rectangle 7"/>
                <p:cNvSpPr>
                  <a:spLocks noChangeArrowheads="1"/>
                </p:cNvSpPr>
                <p:nvPr/>
              </p:nvSpPr>
              <p:spPr bwMode="auto">
                <a:xfrm>
                  <a:off x="-30" y="-84"/>
                  <a:ext cx="449" cy="7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r>
                    <a:rPr lang="en-US" altLang="zh-CN" sz="3600" b="1" dirty="0" smtClean="0">
                      <a:latin typeface="Times New Roman" panose="02020603050405020304" pitchFamily="18" charset="0"/>
                      <a:ea typeface="楷体_GB2312" pitchFamily="49" charset="-122"/>
                    </a:rPr>
                    <a:t>3</a:t>
                  </a:r>
                  <a:endPara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algn="ctr"/>
                  <a:r>
                    <a:rPr lang="en-US" altLang="zh-CN" sz="3600" b="1" dirty="0" smtClean="0">
                      <a:latin typeface="Times New Roman" panose="02020603050405020304" pitchFamily="18" charset="0"/>
                      <a:ea typeface="楷体_GB2312" pitchFamily="49" charset="-122"/>
                    </a:rPr>
                    <a:t>11</a:t>
                  </a:r>
                  <a:endPara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06" name="Line 8"/>
                <p:cNvSpPr>
                  <a:spLocks noChangeShapeType="1"/>
                </p:cNvSpPr>
                <p:nvPr/>
              </p:nvSpPr>
              <p:spPr bwMode="auto">
                <a:xfrm>
                  <a:off x="67" y="297"/>
                  <a:ext cx="259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lIns="90000" tIns="46800" rIns="90000" bIns="46800" anchor="ctr"/>
                <a:lstStyle/>
                <a:p>
                  <a:endParaRPr lang="zh-CN" altLang="en-US" sz="3200"/>
                </a:p>
              </p:txBody>
            </p:sp>
          </p:grpSp>
          <p:sp>
            <p:nvSpPr>
              <p:cNvPr id="104" name="Oval 9"/>
              <p:cNvSpPr>
                <a:spLocks noChangeArrowheads="1"/>
              </p:cNvSpPr>
              <p:nvPr/>
            </p:nvSpPr>
            <p:spPr bwMode="auto">
              <a:xfrm>
                <a:off x="369" y="171"/>
                <a:ext cx="255" cy="255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FF0066"/>
                </a:solidFill>
                <a:round/>
              </a:ln>
            </p:spPr>
            <p:txBody>
              <a:bodyPr wrap="none" lIns="90000" tIns="46800" rIns="90000" bIns="4680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sz="3200" b="1" baseline="3000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109" name="Rectangle 10"/>
            <p:cNvSpPr>
              <a:spLocks noChangeArrowheads="1"/>
            </p:cNvSpPr>
            <p:nvPr/>
          </p:nvSpPr>
          <p:spPr bwMode="auto">
            <a:xfrm>
              <a:off x="860346" y="2100702"/>
              <a:ext cx="645026" cy="648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600" b="1" dirty="0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＞</a:t>
              </a:r>
              <a:endParaRPr lang="zh-CN" altLang="en-US" sz="36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10" name="Group 21"/>
            <p:cNvGrpSpPr/>
            <p:nvPr/>
          </p:nvGrpSpPr>
          <p:grpSpPr bwMode="auto">
            <a:xfrm>
              <a:off x="2657500" y="1812323"/>
              <a:ext cx="1349376" cy="1201738"/>
              <a:chOff x="-17" y="-84"/>
              <a:chExt cx="850" cy="757"/>
            </a:xfrm>
          </p:grpSpPr>
          <p:grpSp>
            <p:nvGrpSpPr>
              <p:cNvPr id="111" name="Group 22"/>
              <p:cNvGrpSpPr/>
              <p:nvPr/>
            </p:nvGrpSpPr>
            <p:grpSpPr bwMode="auto">
              <a:xfrm>
                <a:off x="-17" y="-84"/>
                <a:ext cx="260" cy="757"/>
                <a:chOff x="-25" y="-84"/>
                <a:chExt cx="385" cy="757"/>
              </a:xfrm>
            </p:grpSpPr>
            <p:sp>
              <p:nvSpPr>
                <p:cNvPr id="116" name="Rectangle 23"/>
                <p:cNvSpPr>
                  <a:spLocks noChangeArrowheads="1"/>
                </p:cNvSpPr>
                <p:nvPr/>
              </p:nvSpPr>
              <p:spPr bwMode="auto">
                <a:xfrm>
                  <a:off x="-25" y="-84"/>
                  <a:ext cx="385" cy="7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r>
                    <a:rPr lang="en-US" altLang="zh-CN" sz="3600" b="1" dirty="0" smtClean="0">
                      <a:latin typeface="Times New Roman" panose="02020603050405020304" pitchFamily="18" charset="0"/>
                      <a:ea typeface="楷体_GB2312" pitchFamily="49" charset="-122"/>
                    </a:rPr>
                    <a:t>5</a:t>
                  </a:r>
                  <a:endPara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algn="ctr"/>
                  <a:r>
                    <a:rPr lang="en-US" altLang="zh-CN" sz="3600" b="1" dirty="0" smtClean="0">
                      <a:latin typeface="Times New Roman" panose="02020603050405020304" pitchFamily="18" charset="0"/>
                      <a:ea typeface="楷体_GB2312" pitchFamily="49" charset="-122"/>
                    </a:rPr>
                    <a:t>6</a:t>
                  </a:r>
                  <a:endPara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17" name="Line 24"/>
                <p:cNvSpPr>
                  <a:spLocks noChangeShapeType="1"/>
                </p:cNvSpPr>
                <p:nvPr/>
              </p:nvSpPr>
              <p:spPr bwMode="auto">
                <a:xfrm>
                  <a:off x="40" y="297"/>
                  <a:ext cx="259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lIns="90000" tIns="46800" rIns="90000" bIns="46800" anchor="ctr"/>
                <a:lstStyle/>
                <a:p>
                  <a:endParaRPr lang="zh-CN" altLang="en-US" sz="3200"/>
                </a:p>
              </p:txBody>
            </p:sp>
          </p:grpSp>
          <p:grpSp>
            <p:nvGrpSpPr>
              <p:cNvPr id="112" name="Group 25"/>
              <p:cNvGrpSpPr/>
              <p:nvPr/>
            </p:nvGrpSpPr>
            <p:grpSpPr bwMode="auto">
              <a:xfrm>
                <a:off x="573" y="-84"/>
                <a:ext cx="260" cy="757"/>
                <a:chOff x="-25" y="-84"/>
                <a:chExt cx="385" cy="757"/>
              </a:xfrm>
            </p:grpSpPr>
            <p:sp>
              <p:nvSpPr>
                <p:cNvPr id="114" name="Rectangle 26"/>
                <p:cNvSpPr>
                  <a:spLocks noChangeArrowheads="1"/>
                </p:cNvSpPr>
                <p:nvPr/>
              </p:nvSpPr>
              <p:spPr bwMode="auto">
                <a:xfrm>
                  <a:off x="-25" y="-84"/>
                  <a:ext cx="385" cy="7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r>
                    <a:rPr lang="en-US" altLang="zh-CN" sz="3600" b="1" dirty="0" smtClean="0">
                      <a:latin typeface="Times New Roman" panose="02020603050405020304" pitchFamily="18" charset="0"/>
                      <a:ea typeface="楷体_GB2312" pitchFamily="49" charset="-122"/>
                    </a:rPr>
                    <a:t>5</a:t>
                  </a:r>
                  <a:endPara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algn="ctr"/>
                  <a:r>
                    <a:rPr lang="en-US" altLang="zh-CN" sz="3600" b="1" dirty="0" smtClean="0">
                      <a:latin typeface="Times New Roman" panose="02020603050405020304" pitchFamily="18" charset="0"/>
                      <a:ea typeface="楷体_GB2312" pitchFamily="49" charset="-122"/>
                    </a:rPr>
                    <a:t>8</a:t>
                  </a:r>
                  <a:endPara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15" name="Line 27"/>
                <p:cNvSpPr>
                  <a:spLocks noChangeShapeType="1"/>
                </p:cNvSpPr>
                <p:nvPr/>
              </p:nvSpPr>
              <p:spPr bwMode="auto">
                <a:xfrm>
                  <a:off x="40" y="297"/>
                  <a:ext cx="259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lIns="90000" tIns="46800" rIns="90000" bIns="46800" anchor="ctr"/>
                <a:lstStyle/>
                <a:p>
                  <a:endParaRPr lang="zh-CN" altLang="en-US" sz="3200"/>
                </a:p>
              </p:txBody>
            </p:sp>
          </p:grpSp>
          <p:sp>
            <p:nvSpPr>
              <p:cNvPr id="113" name="Oval 28"/>
              <p:cNvSpPr>
                <a:spLocks noChangeArrowheads="1"/>
              </p:cNvSpPr>
              <p:nvPr/>
            </p:nvSpPr>
            <p:spPr bwMode="auto">
              <a:xfrm>
                <a:off x="280" y="171"/>
                <a:ext cx="255" cy="255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FF0066"/>
                </a:solidFill>
                <a:round/>
              </a:ln>
            </p:spPr>
            <p:txBody>
              <a:bodyPr wrap="none" lIns="90000" tIns="46800" rIns="90000" bIns="4680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sz="3200" b="1" baseline="3000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118" name="Group 37"/>
            <p:cNvGrpSpPr/>
            <p:nvPr/>
          </p:nvGrpSpPr>
          <p:grpSpPr bwMode="auto">
            <a:xfrm>
              <a:off x="4773860" y="1812323"/>
              <a:ext cx="1579564" cy="1201738"/>
              <a:chOff x="-90" y="-84"/>
              <a:chExt cx="995" cy="757"/>
            </a:xfrm>
          </p:grpSpPr>
          <p:grpSp>
            <p:nvGrpSpPr>
              <p:cNvPr id="119" name="Group 38"/>
              <p:cNvGrpSpPr/>
              <p:nvPr/>
            </p:nvGrpSpPr>
            <p:grpSpPr bwMode="auto">
              <a:xfrm>
                <a:off x="-90" y="-84"/>
                <a:ext cx="405" cy="757"/>
                <a:chOff x="-133" y="-84"/>
                <a:chExt cx="600" cy="757"/>
              </a:xfrm>
            </p:grpSpPr>
            <p:sp>
              <p:nvSpPr>
                <p:cNvPr id="124" name="Rectangle 39"/>
                <p:cNvSpPr>
                  <a:spLocks noChangeArrowheads="1"/>
                </p:cNvSpPr>
                <p:nvPr/>
              </p:nvSpPr>
              <p:spPr bwMode="auto">
                <a:xfrm>
                  <a:off x="-133" y="-84"/>
                  <a:ext cx="600" cy="7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r>
                    <a:rPr lang="en-US" altLang="zh-CN" sz="3600" b="1" dirty="0" smtClean="0">
                      <a:latin typeface="Times New Roman" panose="02020603050405020304" pitchFamily="18" charset="0"/>
                      <a:ea typeface="楷体_GB2312" pitchFamily="49" charset="-122"/>
                    </a:rPr>
                    <a:t>12</a:t>
                  </a:r>
                  <a:endPara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algn="ctr"/>
                  <a:r>
                    <a:rPr lang="en-US" altLang="zh-CN" sz="3600" b="1" dirty="0" smtClean="0">
                      <a:latin typeface="Times New Roman" panose="02020603050405020304" pitchFamily="18" charset="0"/>
                      <a:ea typeface="楷体_GB2312" pitchFamily="49" charset="-122"/>
                    </a:rPr>
                    <a:t>17</a:t>
                  </a:r>
                  <a:endPara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25" name="Line 40"/>
                <p:cNvSpPr>
                  <a:spLocks noChangeShapeType="1"/>
                </p:cNvSpPr>
                <p:nvPr/>
              </p:nvSpPr>
              <p:spPr bwMode="auto">
                <a:xfrm>
                  <a:off x="-25" y="297"/>
                  <a:ext cx="403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lIns="90000" tIns="46800" rIns="90000" bIns="46800" anchor="ctr"/>
                <a:lstStyle/>
                <a:p>
                  <a:endParaRPr lang="zh-CN" altLang="en-US" sz="3200"/>
                </a:p>
              </p:txBody>
            </p:sp>
          </p:grpSp>
          <p:grpSp>
            <p:nvGrpSpPr>
              <p:cNvPr id="120" name="Group 41"/>
              <p:cNvGrpSpPr/>
              <p:nvPr/>
            </p:nvGrpSpPr>
            <p:grpSpPr bwMode="auto">
              <a:xfrm>
                <a:off x="500" y="-84"/>
                <a:ext cx="405" cy="757"/>
                <a:chOff x="-133" y="-84"/>
                <a:chExt cx="600" cy="757"/>
              </a:xfrm>
            </p:grpSpPr>
            <p:sp>
              <p:nvSpPr>
                <p:cNvPr id="122" name="Rectangle 42"/>
                <p:cNvSpPr>
                  <a:spLocks noChangeArrowheads="1"/>
                </p:cNvSpPr>
                <p:nvPr/>
              </p:nvSpPr>
              <p:spPr bwMode="auto">
                <a:xfrm>
                  <a:off x="-133" y="-84"/>
                  <a:ext cx="600" cy="7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r>
                    <a:rPr lang="en-US" altLang="zh-CN" sz="3600" b="1" dirty="0" smtClean="0">
                      <a:latin typeface="Times New Roman" panose="02020603050405020304" pitchFamily="18" charset="0"/>
                      <a:ea typeface="楷体_GB2312" pitchFamily="49" charset="-122"/>
                    </a:rPr>
                    <a:t>12</a:t>
                  </a:r>
                  <a:endPara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algn="ctr"/>
                  <a:r>
                    <a:rPr lang="en-US" altLang="zh-CN" sz="3600" b="1" dirty="0" smtClean="0">
                      <a:latin typeface="Times New Roman" panose="02020603050405020304" pitchFamily="18" charset="0"/>
                      <a:ea typeface="楷体_GB2312" pitchFamily="49" charset="-122"/>
                    </a:rPr>
                    <a:t>19</a:t>
                  </a:r>
                  <a:endPara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23" name="Line 43"/>
                <p:cNvSpPr>
                  <a:spLocks noChangeShapeType="1"/>
                </p:cNvSpPr>
                <p:nvPr/>
              </p:nvSpPr>
              <p:spPr bwMode="auto">
                <a:xfrm>
                  <a:off x="-25" y="297"/>
                  <a:ext cx="427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lIns="90000" tIns="46800" rIns="90000" bIns="46800" anchor="ctr"/>
                <a:lstStyle/>
                <a:p>
                  <a:endParaRPr lang="zh-CN" altLang="en-US" sz="3200"/>
                </a:p>
              </p:txBody>
            </p:sp>
          </p:grpSp>
          <p:sp>
            <p:nvSpPr>
              <p:cNvPr id="121" name="Oval 44"/>
              <p:cNvSpPr>
                <a:spLocks noChangeArrowheads="1"/>
              </p:cNvSpPr>
              <p:nvPr/>
            </p:nvSpPr>
            <p:spPr bwMode="auto">
              <a:xfrm>
                <a:off x="280" y="171"/>
                <a:ext cx="255" cy="255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FF0066"/>
                </a:solidFill>
                <a:round/>
              </a:ln>
            </p:spPr>
            <p:txBody>
              <a:bodyPr wrap="none" lIns="90000" tIns="46800" rIns="90000" bIns="4680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sz="3200" b="1" baseline="3000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126" name="Rectangle 53"/>
            <p:cNvSpPr>
              <a:spLocks noChangeArrowheads="1"/>
            </p:cNvSpPr>
            <p:nvPr/>
          </p:nvSpPr>
          <p:spPr bwMode="auto">
            <a:xfrm>
              <a:off x="3020586" y="2100702"/>
              <a:ext cx="645026" cy="648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600" b="1" dirty="0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＞</a:t>
              </a:r>
              <a:endParaRPr lang="zh-CN" altLang="en-US" sz="36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7" name="Rectangle 54"/>
            <p:cNvSpPr>
              <a:spLocks noChangeArrowheads="1"/>
            </p:cNvSpPr>
            <p:nvPr/>
          </p:nvSpPr>
          <p:spPr bwMode="auto">
            <a:xfrm>
              <a:off x="5237585" y="2100702"/>
              <a:ext cx="645026" cy="648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600" b="1">
                  <a:solidFill>
                    <a:srgbClr val="C00000"/>
                  </a:solidFill>
                  <a:latin typeface="Times New Roman" panose="02020603050405020304" pitchFamily="18" charset="0"/>
                </a:rPr>
                <a:t>＞</a:t>
              </a:r>
            </a:p>
          </p:txBody>
        </p:sp>
        <p:grpSp>
          <p:nvGrpSpPr>
            <p:cNvPr id="128" name="Group 2"/>
            <p:cNvGrpSpPr/>
            <p:nvPr/>
          </p:nvGrpSpPr>
          <p:grpSpPr bwMode="auto">
            <a:xfrm>
              <a:off x="6922582" y="1783332"/>
              <a:ext cx="1689103" cy="1201738"/>
              <a:chOff x="-36" y="-84"/>
              <a:chExt cx="1064" cy="757"/>
            </a:xfrm>
          </p:grpSpPr>
          <p:grpSp>
            <p:nvGrpSpPr>
              <p:cNvPr id="129" name="Group 3"/>
              <p:cNvGrpSpPr/>
              <p:nvPr/>
            </p:nvGrpSpPr>
            <p:grpSpPr bwMode="auto">
              <a:xfrm>
                <a:off x="-36" y="-84"/>
                <a:ext cx="405" cy="757"/>
                <a:chOff x="-41" y="-84"/>
                <a:chExt cx="466" cy="757"/>
              </a:xfrm>
            </p:grpSpPr>
            <p:sp>
              <p:nvSpPr>
                <p:cNvPr id="134" name="Rectangle 4"/>
                <p:cNvSpPr>
                  <a:spLocks noChangeArrowheads="1"/>
                </p:cNvSpPr>
                <p:nvPr/>
              </p:nvSpPr>
              <p:spPr bwMode="auto">
                <a:xfrm>
                  <a:off x="-41" y="-84"/>
                  <a:ext cx="466" cy="7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r>
                    <a:rPr lang="en-US" altLang="zh-CN" sz="3600" b="1" dirty="0" smtClean="0">
                      <a:latin typeface="Times New Roman" panose="02020603050405020304" pitchFamily="18" charset="0"/>
                      <a:ea typeface="楷体_GB2312" pitchFamily="49" charset="-122"/>
                    </a:rPr>
                    <a:t>19</a:t>
                  </a:r>
                  <a:endPara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algn="ctr"/>
                  <a:r>
                    <a:rPr lang="en-US" altLang="zh-CN" sz="3600" b="1" dirty="0" smtClean="0">
                      <a:latin typeface="Times New Roman" panose="02020603050405020304" pitchFamily="18" charset="0"/>
                      <a:ea typeface="楷体_GB2312" pitchFamily="49" charset="-122"/>
                    </a:rPr>
                    <a:t>94</a:t>
                  </a:r>
                  <a:endPara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35" name="Line 5"/>
                <p:cNvSpPr>
                  <a:spLocks noChangeShapeType="1"/>
                </p:cNvSpPr>
                <p:nvPr/>
              </p:nvSpPr>
              <p:spPr bwMode="auto">
                <a:xfrm>
                  <a:off x="64" y="297"/>
                  <a:ext cx="300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lIns="90000" tIns="46800" rIns="90000" bIns="46800" anchor="ctr"/>
                <a:lstStyle/>
                <a:p>
                  <a:endParaRPr lang="zh-CN" altLang="en-US" sz="3200"/>
                </a:p>
              </p:txBody>
            </p:sp>
          </p:grpSp>
          <p:grpSp>
            <p:nvGrpSpPr>
              <p:cNvPr id="130" name="Group 6"/>
              <p:cNvGrpSpPr/>
              <p:nvPr/>
            </p:nvGrpSpPr>
            <p:grpSpPr bwMode="auto">
              <a:xfrm>
                <a:off x="622" y="-84"/>
                <a:ext cx="406" cy="757"/>
                <a:chOff x="-39" y="-84"/>
                <a:chExt cx="468" cy="757"/>
              </a:xfrm>
            </p:grpSpPr>
            <p:sp>
              <p:nvSpPr>
                <p:cNvPr id="132" name="Rectangle 7"/>
                <p:cNvSpPr>
                  <a:spLocks noChangeArrowheads="1"/>
                </p:cNvSpPr>
                <p:nvPr/>
              </p:nvSpPr>
              <p:spPr bwMode="auto">
                <a:xfrm>
                  <a:off x="-39" y="-84"/>
                  <a:ext cx="468" cy="7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r>
                    <a:rPr lang="en-US" altLang="zh-CN" sz="3600" b="1" dirty="0" smtClean="0">
                      <a:latin typeface="Times New Roman" panose="02020603050405020304" pitchFamily="18" charset="0"/>
                      <a:ea typeface="楷体_GB2312" pitchFamily="49" charset="-122"/>
                    </a:rPr>
                    <a:t>19</a:t>
                  </a:r>
                  <a:endPara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  <a:p>
                  <a:pPr algn="ctr"/>
                  <a:r>
                    <a:rPr lang="en-US" altLang="zh-CN" sz="3600" b="1" dirty="0" smtClean="0">
                      <a:latin typeface="Times New Roman" panose="02020603050405020304" pitchFamily="18" charset="0"/>
                      <a:ea typeface="楷体_GB2312" pitchFamily="49" charset="-122"/>
                    </a:rPr>
                    <a:t>73</a:t>
                  </a:r>
                  <a:endParaRPr lang="en-US" altLang="zh-CN" sz="36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33" name="Line 8"/>
                <p:cNvSpPr>
                  <a:spLocks noChangeShapeType="1"/>
                </p:cNvSpPr>
                <p:nvPr/>
              </p:nvSpPr>
              <p:spPr bwMode="auto">
                <a:xfrm>
                  <a:off x="27" y="297"/>
                  <a:ext cx="362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lIns="90000" tIns="46800" rIns="90000" bIns="46800" anchor="ctr"/>
                <a:lstStyle/>
                <a:p>
                  <a:endParaRPr lang="zh-CN" altLang="en-US" sz="3200"/>
                </a:p>
              </p:txBody>
            </p:sp>
          </p:grpSp>
          <p:sp>
            <p:nvSpPr>
              <p:cNvPr id="131" name="Oval 9"/>
              <p:cNvSpPr>
                <a:spLocks noChangeArrowheads="1"/>
              </p:cNvSpPr>
              <p:nvPr/>
            </p:nvSpPr>
            <p:spPr bwMode="auto">
              <a:xfrm>
                <a:off x="369" y="171"/>
                <a:ext cx="255" cy="255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FF0066"/>
                </a:solidFill>
                <a:round/>
              </a:ln>
            </p:spPr>
            <p:txBody>
              <a:bodyPr wrap="none" lIns="90000" tIns="46800" rIns="90000" bIns="4680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sz="3200" b="1" baseline="3000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136" name="Rectangle 10"/>
            <p:cNvSpPr>
              <a:spLocks noChangeArrowheads="1"/>
            </p:cNvSpPr>
            <p:nvPr/>
          </p:nvSpPr>
          <p:spPr bwMode="auto">
            <a:xfrm>
              <a:off x="7411708" y="2071711"/>
              <a:ext cx="645026" cy="648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600" b="1" dirty="0">
                  <a:solidFill>
                    <a:srgbClr val="C00000"/>
                  </a:solidFill>
                  <a:latin typeface="Times New Roman" panose="02020603050405020304" pitchFamily="18" charset="0"/>
                </a:rPr>
                <a:t>＜</a:t>
              </a:r>
            </a:p>
          </p:txBody>
        </p:sp>
      </p:grpSp>
      <p:sp>
        <p:nvSpPr>
          <p:cNvPr id="139" name="Rectangle 57"/>
          <p:cNvSpPr>
            <a:spLocks noChangeArrowheads="1"/>
          </p:cNvSpPr>
          <p:nvPr/>
        </p:nvSpPr>
        <p:spPr bwMode="auto">
          <a:xfrm>
            <a:off x="539552" y="4426219"/>
            <a:ext cx="7624762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面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一排相比较的两个分数的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子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相同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5517232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不同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分母相同时比分子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而分子相同时则比分母。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3996" y="4968592"/>
            <a:ext cx="44390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它们比较的方法相同吗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73" grpId="0" autoUpdateAnimBg="0"/>
      <p:bldP spid="9279" grpId="0" autoUpdateAnimBg="0"/>
      <p:bldP spid="139" grpId="0" autoUpdateAnimBg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p-9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149" t="27687" r="6387" b="33766"/>
          <a:stretch>
            <a:fillRect/>
          </a:stretch>
        </p:blipFill>
        <p:spPr bwMode="auto">
          <a:xfrm>
            <a:off x="1028700" y="3068737"/>
            <a:ext cx="7288213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 descr="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060674"/>
            <a:ext cx="2617788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0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925" y="2263874"/>
            <a:ext cx="3181996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401763" y="836712"/>
            <a:ext cx="7131050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豆类食品含有较高的蛋白质和脂肪，经常食用有益于人体健康。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539552" y="5445224"/>
            <a:ext cx="7993261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黄豆和蚕豆哪个的蛋白质含量比较高</a:t>
            </a:r>
            <a:r>
              <a:rPr lang="en-US" altLang="zh-CN" sz="3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</a:p>
        </p:txBody>
      </p:sp>
      <p:grpSp>
        <p:nvGrpSpPr>
          <p:cNvPr id="11271" name="Group 7"/>
          <p:cNvGrpSpPr/>
          <p:nvPr/>
        </p:nvGrpSpPr>
        <p:grpSpPr bwMode="auto">
          <a:xfrm>
            <a:off x="669924" y="2083328"/>
            <a:ext cx="3542035" cy="1652589"/>
            <a:chOff x="0" y="0"/>
            <a:chExt cx="2050" cy="1041"/>
          </a:xfrm>
        </p:grpSpPr>
        <p:sp>
          <p:nvSpPr>
            <p:cNvPr id="11272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2050" cy="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我的蛋白质含量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3200" b="1" dirty="0" smtClean="0">
                  <a:latin typeface="Times New Roman" panose="02020603050405020304" pitchFamily="18" charset="0"/>
                  <a:ea typeface="楷体_GB2312" pitchFamily="49" charset="-122"/>
                </a:rPr>
                <a:t>大约占     </a:t>
              </a:r>
              <a:r>
                <a:rPr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</a:p>
          </p:txBody>
        </p:sp>
        <p:grpSp>
          <p:nvGrpSpPr>
            <p:cNvPr id="11273" name="Group 9"/>
            <p:cNvGrpSpPr/>
            <p:nvPr/>
          </p:nvGrpSpPr>
          <p:grpSpPr bwMode="auto">
            <a:xfrm>
              <a:off x="829" y="439"/>
              <a:ext cx="227" cy="602"/>
              <a:chOff x="153" y="60"/>
              <a:chExt cx="337" cy="602"/>
            </a:xfrm>
          </p:grpSpPr>
          <p:sp>
            <p:nvSpPr>
              <p:cNvPr id="11274" name="Rectangle 10"/>
              <p:cNvSpPr>
                <a:spLocks noChangeArrowheads="1"/>
              </p:cNvSpPr>
              <p:nvPr/>
            </p:nvSpPr>
            <p:spPr bwMode="auto">
              <a:xfrm>
                <a:off x="153" y="60"/>
                <a:ext cx="337" cy="6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</a:p>
              <a:p>
                <a:pPr algn="ctr"/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</a:p>
            </p:txBody>
          </p:sp>
          <p:sp>
            <p:nvSpPr>
              <p:cNvPr id="11275" name="Line 11"/>
              <p:cNvSpPr>
                <a:spLocks noChangeShapeType="1"/>
              </p:cNvSpPr>
              <p:nvPr/>
            </p:nvSpPr>
            <p:spPr bwMode="auto">
              <a:xfrm>
                <a:off x="194" y="373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2800"/>
              </a:p>
            </p:txBody>
          </p:sp>
        </p:grpSp>
      </p:grpSp>
      <p:grpSp>
        <p:nvGrpSpPr>
          <p:cNvPr id="11276" name="Group 12"/>
          <p:cNvGrpSpPr/>
          <p:nvPr/>
        </p:nvGrpSpPr>
        <p:grpSpPr bwMode="auto">
          <a:xfrm>
            <a:off x="5318126" y="1987649"/>
            <a:ext cx="2709935" cy="1604964"/>
            <a:chOff x="0" y="0"/>
            <a:chExt cx="1745" cy="1011"/>
          </a:xfrm>
        </p:grpSpPr>
        <p:sp>
          <p:nvSpPr>
            <p:cNvPr id="11277" name="Rectangle 13"/>
            <p:cNvSpPr>
              <a:spLocks noChangeArrowheads="1"/>
            </p:cNvSpPr>
            <p:nvPr/>
          </p:nvSpPr>
          <p:spPr bwMode="auto">
            <a:xfrm>
              <a:off x="0" y="0"/>
              <a:ext cx="1745" cy="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我的蛋白质</a:t>
              </a:r>
              <a:r>
                <a:rPr lang="zh-CN" altLang="en-US" sz="3200" b="1" dirty="0" smtClean="0">
                  <a:latin typeface="Times New Roman" panose="02020603050405020304" pitchFamily="18" charset="0"/>
                  <a:ea typeface="楷体_GB2312" pitchFamily="49" charset="-122"/>
                </a:rPr>
                <a:t>含量大约</a:t>
              </a:r>
              <a:r>
                <a:rPr lang="zh-CN" altLang="en-US" sz="3200" dirty="0">
                  <a:latin typeface="Times New Roman" panose="02020603050405020304" pitchFamily="18" charset="0"/>
                  <a:ea typeface="楷体_GB2312" pitchFamily="49" charset="-122"/>
                </a:rPr>
                <a:t>占</a:t>
              </a:r>
              <a:r>
                <a:rPr lang="zh-CN" altLang="en-US" sz="3200" b="1" dirty="0" smtClean="0">
                  <a:latin typeface="Times New Roman" panose="02020603050405020304" pitchFamily="18" charset="0"/>
                  <a:ea typeface="楷体_GB2312" pitchFamily="49" charset="-122"/>
                </a:rPr>
                <a:t>     </a:t>
              </a:r>
              <a:r>
                <a:rPr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</a:p>
          </p:txBody>
        </p:sp>
        <p:grpSp>
          <p:nvGrpSpPr>
            <p:cNvPr id="11278" name="Group 14"/>
            <p:cNvGrpSpPr/>
            <p:nvPr/>
          </p:nvGrpSpPr>
          <p:grpSpPr bwMode="auto">
            <a:xfrm>
              <a:off x="1147" y="409"/>
              <a:ext cx="228" cy="602"/>
              <a:chOff x="622" y="30"/>
              <a:chExt cx="337" cy="602"/>
            </a:xfrm>
          </p:grpSpPr>
          <p:sp>
            <p:nvSpPr>
              <p:cNvPr id="11279" name="Rectangle 15"/>
              <p:cNvSpPr>
                <a:spLocks noChangeArrowheads="1"/>
              </p:cNvSpPr>
              <p:nvPr/>
            </p:nvSpPr>
            <p:spPr bwMode="auto">
              <a:xfrm>
                <a:off x="622" y="30"/>
                <a:ext cx="337" cy="6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</a:p>
              <a:p>
                <a:pPr algn="ctr"/>
                <a:r>
                  <a:rPr lang="en-US" altLang="zh-CN" sz="2800" b="1" dirty="0"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</a:p>
            </p:txBody>
          </p:sp>
          <p:sp>
            <p:nvSpPr>
              <p:cNvPr id="11280" name="Line 16"/>
              <p:cNvSpPr>
                <a:spLocks noChangeShapeType="1"/>
              </p:cNvSpPr>
              <p:nvPr/>
            </p:nvSpPr>
            <p:spPr bwMode="auto">
              <a:xfrm>
                <a:off x="684" y="325"/>
                <a:ext cx="259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2800"/>
              </a:p>
            </p:txBody>
          </p:sp>
        </p:grpSp>
      </p:grpSp>
      <p:sp>
        <p:nvSpPr>
          <p:cNvPr id="11281" name="Rectangle 17"/>
          <p:cNvSpPr>
            <a:spLocks noChangeArrowheads="1"/>
          </p:cNvSpPr>
          <p:nvPr/>
        </p:nvSpPr>
        <p:spPr bwMode="auto">
          <a:xfrm>
            <a:off x="899592" y="4707346"/>
            <a:ext cx="1080294" cy="58695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黄豆</a:t>
            </a:r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7626349" y="3789462"/>
            <a:ext cx="1049339" cy="58695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蚕豆</a:t>
            </a:r>
          </a:p>
        </p:txBody>
      </p:sp>
      <p:sp>
        <p:nvSpPr>
          <p:cNvPr id="11283" name="AutoShape 19"/>
          <p:cNvSpPr>
            <a:spLocks noChangeArrowheads="1"/>
          </p:cNvSpPr>
          <p:nvPr/>
        </p:nvSpPr>
        <p:spPr bwMode="auto">
          <a:xfrm>
            <a:off x="142875" y="836712"/>
            <a:ext cx="1225550" cy="719137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600" b="1">
                <a:solidFill>
                  <a:srgbClr val="0000FF"/>
                </a:solidFill>
                <a:latin typeface="楷体_GB2312" pitchFamily="49" charset="-122"/>
              </a:rPr>
              <a:t>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utoUpdateAnimBg="0"/>
      <p:bldP spid="11281" grpId="0" animBg="1"/>
      <p:bldP spid="1128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7385948" y="2569769"/>
            <a:ext cx="1273985" cy="215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Rectangle 6"/>
          <p:cNvSpPr>
            <a:spLocks noChangeArrowheads="1"/>
          </p:cNvSpPr>
          <p:nvPr/>
        </p:nvSpPr>
        <p:spPr bwMode="auto">
          <a:xfrm>
            <a:off x="933450" y="5045075"/>
            <a:ext cx="7277735" cy="586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可以用两个分母的公倍数作公分母。</a:t>
            </a:r>
          </a:p>
        </p:txBody>
      </p:sp>
      <p:pic>
        <p:nvPicPr>
          <p:cNvPr id="12297" name="Picture 9" descr="P-0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262" y="1243224"/>
            <a:ext cx="3312169" cy="152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5135563" y="1330325"/>
            <a:ext cx="3168650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可以把它们化成分母相同的分数。</a:t>
            </a:r>
          </a:p>
        </p:txBody>
      </p:sp>
      <p:sp>
        <p:nvSpPr>
          <p:cNvPr id="12299" name="AutoShape 13"/>
          <p:cNvSpPr>
            <a:spLocks noChangeArrowheads="1"/>
          </p:cNvSpPr>
          <p:nvPr/>
        </p:nvSpPr>
        <p:spPr bwMode="auto">
          <a:xfrm>
            <a:off x="668338" y="753676"/>
            <a:ext cx="4027487" cy="16498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19050">
            <a:solidFill>
              <a:srgbClr val="0099FF"/>
            </a:solidFill>
            <a:round/>
          </a:ln>
        </p:spPr>
        <p:txBody>
          <a:bodyPr wrap="none" lIns="90000" tIns="46800" rIns="90000" bIns="468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 b="1" baseline="300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300" name="Rectangle 14"/>
          <p:cNvSpPr>
            <a:spLocks noChangeArrowheads="1"/>
          </p:cNvSpPr>
          <p:nvPr/>
        </p:nvSpPr>
        <p:spPr bwMode="auto">
          <a:xfrm>
            <a:off x="770731" y="861274"/>
            <a:ext cx="4033838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这两个分数的分子、分母都不相同，怎么比较呢</a:t>
            </a: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?</a:t>
            </a:r>
          </a:p>
        </p:txBody>
      </p:sp>
      <p:grpSp>
        <p:nvGrpSpPr>
          <p:cNvPr id="12301" name="Group 16"/>
          <p:cNvGrpSpPr/>
          <p:nvPr/>
        </p:nvGrpSpPr>
        <p:grpSpPr bwMode="auto">
          <a:xfrm>
            <a:off x="2681288" y="2463800"/>
            <a:ext cx="593725" cy="355600"/>
            <a:chOff x="0" y="0"/>
            <a:chExt cx="418" cy="250"/>
          </a:xfrm>
        </p:grpSpPr>
        <p:sp>
          <p:nvSpPr>
            <p:cNvPr id="12302" name="Oval 17"/>
            <p:cNvSpPr>
              <a:spLocks noChangeArrowheads="1"/>
            </p:cNvSpPr>
            <p:nvPr/>
          </p:nvSpPr>
          <p:spPr bwMode="auto">
            <a:xfrm>
              <a:off x="120" y="0"/>
              <a:ext cx="298" cy="149"/>
            </a:xfrm>
            <a:prstGeom prst="ellipse">
              <a:avLst/>
            </a:prstGeom>
            <a:solidFill>
              <a:srgbClr val="FFFF99"/>
            </a:solidFill>
            <a:ln w="19050">
              <a:solidFill>
                <a:srgbClr val="0099FF"/>
              </a:solidFill>
              <a:round/>
            </a:ln>
          </p:spPr>
          <p:txBody>
            <a:bodyPr wrap="none" lIns="90000" tIns="46800" rIns="90000" bIns="468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2400" b="1" baseline="3000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303" name="Oval 18"/>
            <p:cNvSpPr>
              <a:spLocks noChangeArrowheads="1"/>
            </p:cNvSpPr>
            <p:nvPr/>
          </p:nvSpPr>
          <p:spPr bwMode="auto">
            <a:xfrm>
              <a:off x="0" y="146"/>
              <a:ext cx="208" cy="104"/>
            </a:xfrm>
            <a:prstGeom prst="ellipse">
              <a:avLst/>
            </a:prstGeom>
            <a:solidFill>
              <a:srgbClr val="FFFF99"/>
            </a:solidFill>
            <a:ln w="19050">
              <a:solidFill>
                <a:srgbClr val="0099FF"/>
              </a:solidFill>
              <a:round/>
            </a:ln>
          </p:spPr>
          <p:txBody>
            <a:bodyPr wrap="none" lIns="90000" tIns="46800" rIns="90000" bIns="468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2400" b="1" baseline="3000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pic>
        <p:nvPicPr>
          <p:cNvPr id="12304" name="Picture 1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993775" y="2940439"/>
            <a:ext cx="1968500" cy="183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Group 29"/>
          <p:cNvGrpSpPr/>
          <p:nvPr/>
        </p:nvGrpSpPr>
        <p:grpSpPr bwMode="auto">
          <a:xfrm>
            <a:off x="3959397" y="2823285"/>
            <a:ext cx="1411288" cy="1355725"/>
            <a:chOff x="-35" y="-139"/>
            <a:chExt cx="889" cy="854"/>
          </a:xfrm>
        </p:grpSpPr>
        <p:grpSp>
          <p:nvGrpSpPr>
            <p:cNvPr id="18" name="Group 30"/>
            <p:cNvGrpSpPr/>
            <p:nvPr/>
          </p:nvGrpSpPr>
          <p:grpSpPr bwMode="auto">
            <a:xfrm>
              <a:off x="-35" y="-120"/>
              <a:ext cx="290" cy="835"/>
              <a:chOff x="-52" y="-120"/>
              <a:chExt cx="431" cy="835"/>
            </a:xfrm>
          </p:grpSpPr>
          <p:sp>
            <p:nvSpPr>
              <p:cNvPr id="23" name="Rectangle 31"/>
              <p:cNvSpPr>
                <a:spLocks noChangeArrowheads="1"/>
              </p:cNvSpPr>
              <p:nvPr/>
            </p:nvSpPr>
            <p:spPr bwMode="auto">
              <a:xfrm>
                <a:off x="-37" y="-120"/>
                <a:ext cx="410" cy="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4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</a:p>
              <a:p>
                <a:pPr algn="ctr"/>
                <a:r>
                  <a:rPr lang="en-US" altLang="zh-CN" sz="4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5</a:t>
                </a:r>
              </a:p>
            </p:txBody>
          </p:sp>
          <p:sp>
            <p:nvSpPr>
              <p:cNvPr id="24" name="Line 32"/>
              <p:cNvSpPr>
                <a:spLocks noChangeShapeType="1"/>
              </p:cNvSpPr>
              <p:nvPr/>
            </p:nvSpPr>
            <p:spPr bwMode="auto">
              <a:xfrm>
                <a:off x="-52" y="297"/>
                <a:ext cx="431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60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9" name="Group 33"/>
            <p:cNvGrpSpPr/>
            <p:nvPr/>
          </p:nvGrpSpPr>
          <p:grpSpPr bwMode="auto">
            <a:xfrm>
              <a:off x="565" y="-139"/>
              <a:ext cx="289" cy="835"/>
              <a:chOff x="-37" y="-139"/>
              <a:chExt cx="429" cy="835"/>
            </a:xfrm>
          </p:grpSpPr>
          <p:sp>
            <p:nvSpPr>
              <p:cNvPr id="21" name="Rectangle 34"/>
              <p:cNvSpPr>
                <a:spLocks noChangeArrowheads="1"/>
              </p:cNvSpPr>
              <p:nvPr/>
            </p:nvSpPr>
            <p:spPr bwMode="auto">
              <a:xfrm>
                <a:off x="-37" y="-139"/>
                <a:ext cx="410" cy="8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4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</a:p>
              <a:p>
                <a:pPr algn="ctr"/>
                <a:r>
                  <a:rPr lang="en-US" altLang="zh-CN" sz="4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</a:p>
            </p:txBody>
          </p:sp>
          <p:sp>
            <p:nvSpPr>
              <p:cNvPr id="22" name="Line 35"/>
              <p:cNvSpPr>
                <a:spLocks noChangeShapeType="1"/>
              </p:cNvSpPr>
              <p:nvPr/>
            </p:nvSpPr>
            <p:spPr bwMode="auto">
              <a:xfrm>
                <a:off x="-18" y="297"/>
                <a:ext cx="410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lIns="90000" tIns="46800" rIns="90000" bIns="46800" anchor="ctr"/>
              <a:lstStyle/>
              <a:p>
                <a:endParaRPr lang="zh-CN" altLang="en-US" sz="360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0" name="Oval 36"/>
            <p:cNvSpPr>
              <a:spLocks noChangeArrowheads="1"/>
            </p:cNvSpPr>
            <p:nvPr/>
          </p:nvSpPr>
          <p:spPr bwMode="auto">
            <a:xfrm>
              <a:off x="280" y="171"/>
              <a:ext cx="255" cy="2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66"/>
              </a:solidFill>
              <a:round/>
            </a:ln>
          </p:spPr>
          <p:txBody>
            <a:bodyPr wrap="none" lIns="90000" tIns="46800" rIns="90000" bIns="468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3600" b="1" baseline="300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  <p:bldP spid="12298" grpId="0" bldLvl="0" autoUpdateAnimBg="0"/>
      <p:bldP spid="12299" grpId="0" bldLvl="0" animBg="1" autoUpdateAnimBg="0"/>
      <p:bldP spid="12300" grpId="0" bldLvl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1844</Words>
  <Application>WPS 演示</Application>
  <PresentationFormat>全屏显示(4:3)</PresentationFormat>
  <Paragraphs>699</Paragraphs>
  <Slides>31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人教版数学五年级下册第4单元</dc:title>
  <dc:creator>吉林梓翰教育图书有限公司</dc:creator>
  <cp:lastModifiedBy>lenovop</cp:lastModifiedBy>
  <cp:revision>697</cp:revision>
  <dcterms:created xsi:type="dcterms:W3CDTF">2015-11-21T07:20:00Z</dcterms:created>
  <dcterms:modified xsi:type="dcterms:W3CDTF">2021-11-01T05:41:39Z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